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7" r:id="rId22"/>
    <p:sldId id="278" r:id="rId23"/>
    <p:sldId id="275"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43FB484F-6684-45B0-B99F-0DEA59084182}" type="datetimeFigureOut">
              <a:rPr lang="en-US" smtClean="0"/>
              <a:t>2/22/2020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BC516E6-AD8E-4491-9C09-ACB74982756E}" type="slidenum">
              <a:rPr lang="en-US" smtClean="0"/>
              <a:t>‹#›</a:t>
            </a:fld>
            <a:endParaRPr lang="en-US"/>
          </a:p>
        </p:txBody>
      </p:sp>
    </p:spTree>
    <p:extLst>
      <p:ext uri="{BB962C8B-B14F-4D97-AF65-F5344CB8AC3E}">
        <p14:creationId xmlns:p14="http://schemas.microsoft.com/office/powerpoint/2010/main" val="1793479785"/>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43FB484F-6684-45B0-B99F-0DEA59084182}" type="datetimeFigureOut">
              <a:rPr lang="en-US" smtClean="0"/>
              <a:t>2/22/2020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BC516E6-AD8E-4491-9C09-ACB74982756E}" type="slidenum">
              <a:rPr lang="en-US" smtClean="0"/>
              <a:t>‹#›</a:t>
            </a:fld>
            <a:endParaRPr lang="en-US"/>
          </a:p>
        </p:txBody>
      </p:sp>
    </p:spTree>
    <p:extLst>
      <p:ext uri="{BB962C8B-B14F-4D97-AF65-F5344CB8AC3E}">
        <p14:creationId xmlns:p14="http://schemas.microsoft.com/office/powerpoint/2010/main" val="555804979"/>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43FB484F-6684-45B0-B99F-0DEA59084182}" type="datetimeFigureOut">
              <a:rPr lang="en-US" smtClean="0"/>
              <a:t>2/22/2020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BC516E6-AD8E-4491-9C09-ACB74982756E}" type="slidenum">
              <a:rPr lang="en-US" smtClean="0"/>
              <a:t>‹#›</a:t>
            </a:fld>
            <a:endParaRPr lang="en-US"/>
          </a:p>
        </p:txBody>
      </p:sp>
    </p:spTree>
    <p:extLst>
      <p:ext uri="{BB962C8B-B14F-4D97-AF65-F5344CB8AC3E}">
        <p14:creationId xmlns:p14="http://schemas.microsoft.com/office/powerpoint/2010/main" val="3477631691"/>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43FB484F-6684-45B0-B99F-0DEA59084182}" type="datetimeFigureOut">
              <a:rPr lang="en-US" smtClean="0"/>
              <a:t>2/22/2020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BC516E6-AD8E-4491-9C09-ACB74982756E}" type="slidenum">
              <a:rPr lang="en-US" smtClean="0"/>
              <a:t>‹#›</a:t>
            </a:fld>
            <a:endParaRPr lang="en-US"/>
          </a:p>
        </p:txBody>
      </p:sp>
    </p:spTree>
    <p:extLst>
      <p:ext uri="{BB962C8B-B14F-4D97-AF65-F5344CB8AC3E}">
        <p14:creationId xmlns:p14="http://schemas.microsoft.com/office/powerpoint/2010/main" val="2987818398"/>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3FB484F-6684-45B0-B99F-0DEA59084182}" type="datetimeFigureOut">
              <a:rPr lang="en-US" smtClean="0"/>
              <a:t>2/22/2020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BC516E6-AD8E-4491-9C09-ACB74982756E}" type="slidenum">
              <a:rPr lang="en-US" smtClean="0"/>
              <a:t>‹#›</a:t>
            </a:fld>
            <a:endParaRPr lang="en-US"/>
          </a:p>
        </p:txBody>
      </p:sp>
    </p:spTree>
    <p:extLst>
      <p:ext uri="{BB962C8B-B14F-4D97-AF65-F5344CB8AC3E}">
        <p14:creationId xmlns:p14="http://schemas.microsoft.com/office/powerpoint/2010/main" val="2310088799"/>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43FB484F-6684-45B0-B99F-0DEA59084182}" type="datetimeFigureOut">
              <a:rPr lang="en-US" smtClean="0"/>
              <a:t>2/22/2020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BC516E6-AD8E-4491-9C09-ACB74982756E}" type="slidenum">
              <a:rPr lang="en-US" smtClean="0"/>
              <a:t>‹#›</a:t>
            </a:fld>
            <a:endParaRPr lang="en-US"/>
          </a:p>
        </p:txBody>
      </p:sp>
    </p:spTree>
    <p:extLst>
      <p:ext uri="{BB962C8B-B14F-4D97-AF65-F5344CB8AC3E}">
        <p14:creationId xmlns:p14="http://schemas.microsoft.com/office/powerpoint/2010/main" val="277175980"/>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43FB484F-6684-45B0-B99F-0DEA59084182}" type="datetimeFigureOut">
              <a:rPr lang="en-US" smtClean="0"/>
              <a:t>2/22/2020</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ABC516E6-AD8E-4491-9C09-ACB74982756E}" type="slidenum">
              <a:rPr lang="en-US" smtClean="0"/>
              <a:t>‹#›</a:t>
            </a:fld>
            <a:endParaRPr lang="en-US"/>
          </a:p>
        </p:txBody>
      </p:sp>
    </p:spTree>
    <p:extLst>
      <p:ext uri="{BB962C8B-B14F-4D97-AF65-F5344CB8AC3E}">
        <p14:creationId xmlns:p14="http://schemas.microsoft.com/office/powerpoint/2010/main" val="2585898224"/>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43FB484F-6684-45B0-B99F-0DEA59084182}" type="datetimeFigureOut">
              <a:rPr lang="en-US" smtClean="0"/>
              <a:t>2/22/2020</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ABC516E6-AD8E-4491-9C09-ACB74982756E}" type="slidenum">
              <a:rPr lang="en-US" smtClean="0"/>
              <a:t>‹#›</a:t>
            </a:fld>
            <a:endParaRPr lang="en-US"/>
          </a:p>
        </p:txBody>
      </p:sp>
    </p:spTree>
    <p:extLst>
      <p:ext uri="{BB962C8B-B14F-4D97-AF65-F5344CB8AC3E}">
        <p14:creationId xmlns:p14="http://schemas.microsoft.com/office/powerpoint/2010/main" val="1596228633"/>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3FB484F-6684-45B0-B99F-0DEA59084182}" type="datetimeFigureOut">
              <a:rPr lang="en-US" smtClean="0"/>
              <a:t>2/22/2020</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ABC516E6-AD8E-4491-9C09-ACB74982756E}" type="slidenum">
              <a:rPr lang="en-US" smtClean="0"/>
              <a:t>‹#›</a:t>
            </a:fld>
            <a:endParaRPr lang="en-US"/>
          </a:p>
        </p:txBody>
      </p:sp>
    </p:spTree>
    <p:extLst>
      <p:ext uri="{BB962C8B-B14F-4D97-AF65-F5344CB8AC3E}">
        <p14:creationId xmlns:p14="http://schemas.microsoft.com/office/powerpoint/2010/main" val="2086968986"/>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3FB484F-6684-45B0-B99F-0DEA59084182}" type="datetimeFigureOut">
              <a:rPr lang="en-US" smtClean="0"/>
              <a:t>2/22/2020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BC516E6-AD8E-4491-9C09-ACB74982756E}" type="slidenum">
              <a:rPr lang="en-US" smtClean="0"/>
              <a:t>‹#›</a:t>
            </a:fld>
            <a:endParaRPr lang="en-US"/>
          </a:p>
        </p:txBody>
      </p:sp>
    </p:spTree>
    <p:extLst>
      <p:ext uri="{BB962C8B-B14F-4D97-AF65-F5344CB8AC3E}">
        <p14:creationId xmlns:p14="http://schemas.microsoft.com/office/powerpoint/2010/main" val="2360531507"/>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3FB484F-6684-45B0-B99F-0DEA59084182}" type="datetimeFigureOut">
              <a:rPr lang="en-US" smtClean="0"/>
              <a:t>2/22/2020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BC516E6-AD8E-4491-9C09-ACB74982756E}" type="slidenum">
              <a:rPr lang="en-US" smtClean="0"/>
              <a:t>‹#›</a:t>
            </a:fld>
            <a:endParaRPr lang="en-US"/>
          </a:p>
        </p:txBody>
      </p:sp>
    </p:spTree>
    <p:extLst>
      <p:ext uri="{BB962C8B-B14F-4D97-AF65-F5344CB8AC3E}">
        <p14:creationId xmlns:p14="http://schemas.microsoft.com/office/powerpoint/2010/main" val="6719870"/>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FB484F-6684-45B0-B99F-0DEA59084182}" type="datetimeFigureOut">
              <a:rPr lang="en-US" smtClean="0"/>
              <a:t>2/22/2020</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C516E6-AD8E-4491-9C09-ACB74982756E}" type="slidenum">
              <a:rPr lang="en-US" smtClean="0"/>
              <a:t>‹#›</a:t>
            </a:fld>
            <a:endParaRPr lang="en-US"/>
          </a:p>
        </p:txBody>
      </p:sp>
    </p:spTree>
    <p:extLst>
      <p:ext uri="{BB962C8B-B14F-4D97-AF65-F5344CB8AC3E}">
        <p14:creationId xmlns:p14="http://schemas.microsoft.com/office/powerpoint/2010/main" val="1343032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04800" y="2133600"/>
            <a:ext cx="8458200" cy="1466850"/>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ar-EG" sz="4800" dirty="0" smtClean="0">
                <a:cs typeface="PT Bold Heading" pitchFamily="2" charset="-78"/>
              </a:rPr>
              <a:t>إنتاج البرامج الإذاعية والتليفزيونية</a:t>
            </a:r>
            <a:endParaRPr lang="en-US" sz="4800" dirty="0">
              <a:cs typeface="PT Bold Heading" pitchFamily="2" charset="-78"/>
            </a:endParaRPr>
          </a:p>
        </p:txBody>
      </p:sp>
      <p:sp>
        <p:nvSpPr>
          <p:cNvPr id="3" name="عنوان فرعي 2"/>
          <p:cNvSpPr>
            <a:spLocks noGrp="1"/>
          </p:cNvSpPr>
          <p:nvPr>
            <p:ph type="subTitle" idx="1"/>
          </p:nvPr>
        </p:nvSpPr>
        <p:spPr>
          <a:xfrm>
            <a:off x="1371600" y="3886200"/>
            <a:ext cx="6400800" cy="2057400"/>
          </a:xfrm>
        </p:spPr>
        <p:style>
          <a:lnRef idx="1">
            <a:schemeClr val="accent3"/>
          </a:lnRef>
          <a:fillRef idx="3">
            <a:schemeClr val="accent3"/>
          </a:fillRef>
          <a:effectRef idx="2">
            <a:schemeClr val="accent3"/>
          </a:effectRef>
          <a:fontRef idx="minor">
            <a:schemeClr val="lt1"/>
          </a:fontRef>
        </p:style>
        <p:txBody>
          <a:bodyPr>
            <a:noAutofit/>
          </a:bodyPr>
          <a:lstStyle/>
          <a:p>
            <a:r>
              <a:rPr lang="ar-EG" sz="4800" dirty="0" smtClean="0">
                <a:solidFill>
                  <a:schemeClr val="tx1"/>
                </a:solidFill>
                <a:cs typeface="PT Bold Heading" pitchFamily="2" charset="-78"/>
              </a:rPr>
              <a:t>دكتور</a:t>
            </a:r>
          </a:p>
          <a:p>
            <a:r>
              <a:rPr lang="ar-EG" sz="4800" dirty="0" smtClean="0">
                <a:solidFill>
                  <a:schemeClr val="tx1"/>
                </a:solidFill>
                <a:cs typeface="PT Bold Heading" pitchFamily="2" charset="-78"/>
              </a:rPr>
              <a:t>محمد عبد البديع </a:t>
            </a:r>
            <a:endParaRPr lang="en-US" sz="4800" dirty="0">
              <a:solidFill>
                <a:schemeClr val="tx1"/>
              </a:solidFill>
              <a:cs typeface="PT Bold Heading" pitchFamily="2" charset="-78"/>
            </a:endParaRPr>
          </a:p>
        </p:txBody>
      </p:sp>
    </p:spTree>
    <p:extLst>
      <p:ext uri="{BB962C8B-B14F-4D97-AF65-F5344CB8AC3E}">
        <p14:creationId xmlns:p14="http://schemas.microsoft.com/office/powerpoint/2010/main" val="4255896798"/>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304800"/>
            <a:ext cx="8610600" cy="6324600"/>
          </a:xfrm>
        </p:spPr>
        <p:style>
          <a:lnRef idx="1">
            <a:schemeClr val="accent6"/>
          </a:lnRef>
          <a:fillRef idx="2">
            <a:schemeClr val="accent6"/>
          </a:fillRef>
          <a:effectRef idx="1">
            <a:schemeClr val="accent6"/>
          </a:effectRef>
          <a:fontRef idx="minor">
            <a:schemeClr val="dk1"/>
          </a:fontRef>
        </p:style>
        <p:txBody>
          <a:bodyPr>
            <a:noAutofit/>
          </a:bodyPr>
          <a:lstStyle/>
          <a:p>
            <a:pPr algn="r" rtl="1"/>
            <a:r>
              <a:rPr lang="ar-EG" sz="4000" dirty="0">
                <a:cs typeface="PT Bold Heading" pitchFamily="2" charset="-78"/>
              </a:rPr>
              <a:t>وتزداد أهمية الإنتاج الإعلامي إذا علمنا أن الشباب والأطفال يقضون وقتاً أطول أمام التليفزيون وأن عدداً كبيراً منهم يتخذ التيلفزيون كأداة تعليمية تكمل أو لا تكمل سبل التعليم الكلاسيكي وهو أمرا يترك أثراً عميقاً في تكوين أولئك الأطفال والشباب </a:t>
            </a:r>
            <a:r>
              <a:rPr lang="ar-EG" sz="4000" dirty="0" smtClean="0">
                <a:cs typeface="PT Bold Heading" pitchFamily="2" charset="-78"/>
              </a:rPr>
              <a:t>ويسهم </a:t>
            </a:r>
            <a:r>
              <a:rPr lang="ar-EG" sz="4000" dirty="0">
                <a:cs typeface="PT Bold Heading" pitchFamily="2" charset="-78"/>
              </a:rPr>
              <a:t>الإنتاج الإعلامي بما لا يدع مجالاً للشك في نحت ذات الفرد بصقلها أو إفسادها أو إثرائها أو تشويهها وإن كان لا يشكلها تشكيلاً كاملاً .</a:t>
            </a:r>
            <a:endParaRPr lang="en-US" sz="4000" dirty="0">
              <a:cs typeface="PT Bold Heading" pitchFamily="2" charset="-78"/>
            </a:endParaRPr>
          </a:p>
          <a:p>
            <a:pPr algn="r"/>
            <a:endParaRPr lang="en-US" sz="4000" dirty="0">
              <a:cs typeface="PT Bold Heading" pitchFamily="2" charset="-78"/>
            </a:endParaRPr>
          </a:p>
        </p:txBody>
      </p:sp>
    </p:spTree>
    <p:extLst>
      <p:ext uri="{BB962C8B-B14F-4D97-AF65-F5344CB8AC3E}">
        <p14:creationId xmlns:p14="http://schemas.microsoft.com/office/powerpoint/2010/main" val="1654868531"/>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pPr rtl="1"/>
            <a:r>
              <a:rPr lang="ar-EG" dirty="0">
                <a:cs typeface="PT Bold Heading" pitchFamily="2" charset="-78"/>
              </a:rPr>
              <a:t>2 – أهمية الإنتاج الإعلامي للمجتمع </a:t>
            </a:r>
            <a:endParaRPr lang="en-US" dirty="0">
              <a:cs typeface="PT Bold Heading" pitchFamily="2" charset="-78"/>
            </a:endParaRPr>
          </a:p>
        </p:txBody>
      </p:sp>
      <p:sp>
        <p:nvSpPr>
          <p:cNvPr id="3" name="عنصر نائب للمحتوى 2"/>
          <p:cNvSpPr>
            <a:spLocks noGrp="1"/>
          </p:cNvSpPr>
          <p:nvPr>
            <p:ph idx="1"/>
          </p:nvPr>
        </p:nvSpPr>
        <p:spPr>
          <a:xfrm>
            <a:off x="228600" y="1600200"/>
            <a:ext cx="8686800" cy="4953000"/>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algn="r" rtl="1"/>
            <a:r>
              <a:rPr lang="ar-EG" dirty="0">
                <a:cs typeface="PT Bold Heading" pitchFamily="2" charset="-78"/>
              </a:rPr>
              <a:t>ينقل الإنتاج الإعلامي صوراً عن الواقع الاجتماعي فهو ينشئ فضاء يجمع بين عدد كبير من الأفراد ويصبح حلقة وصل بين مختلف أفراد المجتمع وهو بذلك يقرب بين هؤلاء أو ينفر بعضهم عن بعض حسب طبيعة المضامين المعروضة في الإنتاج الإعلامي .</a:t>
            </a:r>
            <a:endParaRPr lang="en-US" dirty="0">
              <a:cs typeface="PT Bold Heading" pitchFamily="2" charset="-78"/>
            </a:endParaRPr>
          </a:p>
          <a:p>
            <a:pPr algn="r" rtl="1"/>
            <a:r>
              <a:rPr lang="ar-EG" dirty="0">
                <a:cs typeface="PT Bold Heading" pitchFamily="2" charset="-78"/>
              </a:rPr>
              <a:t>وكلما تضاءلت قيمة الإنتاج الإعلامي ظهرت بوادر القطيعة بين أفراد المجتمع الواحد وكلما زادت قيمة الإنتاج أسهم ذلك في شد أفراد المجتمع الواحد حول قضايا مشتركة واهتمامات متقاربة هدفها دفع التنمية .</a:t>
            </a:r>
            <a:endParaRPr lang="en-US" dirty="0">
              <a:cs typeface="PT Bold Heading" pitchFamily="2" charset="-78"/>
            </a:endParaRPr>
          </a:p>
          <a:p>
            <a:pPr algn="r" rtl="1"/>
            <a:endParaRPr lang="en-US" dirty="0">
              <a:cs typeface="PT Bold Heading" pitchFamily="2" charset="-78"/>
            </a:endParaRPr>
          </a:p>
        </p:txBody>
      </p:sp>
    </p:spTree>
    <p:extLst>
      <p:ext uri="{BB962C8B-B14F-4D97-AF65-F5344CB8AC3E}">
        <p14:creationId xmlns:p14="http://schemas.microsoft.com/office/powerpoint/2010/main" val="3392934875"/>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rmAutofit/>
          </a:bodyPr>
          <a:lstStyle/>
          <a:p>
            <a:pPr rtl="1"/>
            <a:r>
              <a:rPr lang="ar-EG" sz="4800" dirty="0">
                <a:cs typeface="PT Bold Heading" pitchFamily="2" charset="-78"/>
              </a:rPr>
              <a:t>3 – أهمية الإنتاج الإعلامي للدولة </a:t>
            </a:r>
            <a:endParaRPr lang="en-US" sz="4800" dirty="0">
              <a:cs typeface="PT Bold Heading" pitchFamily="2" charset="-78"/>
            </a:endParaRPr>
          </a:p>
        </p:txBody>
      </p:sp>
      <p:sp>
        <p:nvSpPr>
          <p:cNvPr id="3" name="عنصر نائب للمحتوى 2"/>
          <p:cNvSpPr>
            <a:spLocks noGrp="1"/>
          </p:cNvSpPr>
          <p:nvPr>
            <p:ph idx="1"/>
          </p:nvPr>
        </p:nvSpPr>
        <p:spPr>
          <a:xfrm>
            <a:off x="228600" y="1600200"/>
            <a:ext cx="8686800" cy="4953000"/>
          </a:xfrm>
        </p:spPr>
        <p:style>
          <a:lnRef idx="1">
            <a:schemeClr val="accent3"/>
          </a:lnRef>
          <a:fillRef idx="2">
            <a:schemeClr val="accent3"/>
          </a:fillRef>
          <a:effectRef idx="1">
            <a:schemeClr val="accent3"/>
          </a:effectRef>
          <a:fontRef idx="minor">
            <a:schemeClr val="dk1"/>
          </a:fontRef>
        </p:style>
        <p:txBody>
          <a:bodyPr>
            <a:noAutofit/>
          </a:bodyPr>
          <a:lstStyle/>
          <a:p>
            <a:pPr algn="r" rtl="1"/>
            <a:r>
              <a:rPr lang="ar-EG" dirty="0">
                <a:cs typeface="PT Bold Heading" pitchFamily="2" charset="-78"/>
              </a:rPr>
              <a:t>إن من أهم ما يصل أفراد المجتمع بالمؤسسات المحيطة بهم هو الإنتاج الإعلامي الذي يدعم مفهوم المجتمع المدني وينشر الثقافة المجتمعية المدنية .</a:t>
            </a:r>
            <a:endParaRPr lang="en-US" dirty="0">
              <a:cs typeface="PT Bold Heading" pitchFamily="2" charset="-78"/>
            </a:endParaRPr>
          </a:p>
          <a:p>
            <a:pPr algn="r" rtl="1"/>
            <a:r>
              <a:rPr lang="ar-EG" dirty="0">
                <a:cs typeface="PT Bold Heading" pitchFamily="2" charset="-78"/>
              </a:rPr>
              <a:t>ويصبح الإنتاج الإعلامي في المجتمعات الديموقراطية عنصرا مهما في تكوين الحياة السياسية والفكرية ويكون دافعا لمشاركة أفراد المجتمع في الشأن العام ويشكل حلقات وصل متينة بين افراد المجتمع من ناحية ومؤسساته من ناحية أخري.</a:t>
            </a:r>
            <a:endParaRPr lang="en-US" dirty="0">
              <a:cs typeface="PT Bold Heading" pitchFamily="2" charset="-78"/>
            </a:endParaRPr>
          </a:p>
          <a:p>
            <a:pPr algn="r"/>
            <a:endParaRPr lang="en-US" dirty="0">
              <a:cs typeface="PT Bold Heading" pitchFamily="2" charset="-78"/>
            </a:endParaRPr>
          </a:p>
        </p:txBody>
      </p:sp>
    </p:spTree>
    <p:extLst>
      <p:ext uri="{BB962C8B-B14F-4D97-AF65-F5344CB8AC3E}">
        <p14:creationId xmlns:p14="http://schemas.microsoft.com/office/powerpoint/2010/main" val="3202681113"/>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381000"/>
            <a:ext cx="8763000" cy="6248400"/>
          </a:xfrm>
        </p:spPr>
        <p:style>
          <a:lnRef idx="1">
            <a:schemeClr val="accent6"/>
          </a:lnRef>
          <a:fillRef idx="2">
            <a:schemeClr val="accent6"/>
          </a:fillRef>
          <a:effectRef idx="1">
            <a:schemeClr val="accent6"/>
          </a:effectRef>
          <a:fontRef idx="minor">
            <a:schemeClr val="dk1"/>
          </a:fontRef>
        </p:style>
        <p:txBody>
          <a:bodyPr>
            <a:noAutofit/>
          </a:bodyPr>
          <a:lstStyle/>
          <a:p>
            <a:pPr algn="r" rtl="1"/>
            <a:r>
              <a:rPr lang="ar-EG" sz="4000" dirty="0">
                <a:cs typeface="PT Bold Heading" pitchFamily="2" charset="-78"/>
              </a:rPr>
              <a:t>والعولمة جعلت لصناعة الإنتاج الإعلامي بعداً اقتصادياً يتمثل في تسويق انماط اقتصادية عبر الرسائل التي يتضمنها الإنتاج الإعلامي فما عولمة الإعلام إلا طريق لنشر سلع الثقافة كالأفلام والموسيقي والألعاب والبرامج التليفزيونية </a:t>
            </a:r>
            <a:endParaRPr lang="ar-EG" sz="4000" dirty="0" smtClean="0">
              <a:cs typeface="PT Bold Heading" pitchFamily="2" charset="-78"/>
            </a:endParaRPr>
          </a:p>
          <a:p>
            <a:pPr algn="r" rtl="1"/>
            <a:r>
              <a:rPr lang="ar-EG" sz="4000" dirty="0">
                <a:cs typeface="PT Bold Heading" pitchFamily="2" charset="-78"/>
              </a:rPr>
              <a:t>وللإنتاج الإعلامي دوراً مهماً في تحصين المجتمع من المحيط الخارجي لا بدفعه إلي الانغلاق والتقوقع بل تحصينه بأن يكتسح الإنتاج الإعلامي العربي الفضاءات الغربية .</a:t>
            </a:r>
            <a:endParaRPr lang="en-US" sz="4000" dirty="0">
              <a:cs typeface="PT Bold Heading" pitchFamily="2" charset="-78"/>
            </a:endParaRPr>
          </a:p>
          <a:p>
            <a:pPr algn="r" rtl="1"/>
            <a:endParaRPr lang="en-US" sz="4000" dirty="0">
              <a:cs typeface="PT Bold Heading" pitchFamily="2" charset="-78"/>
            </a:endParaRPr>
          </a:p>
        </p:txBody>
      </p:sp>
    </p:spTree>
    <p:extLst>
      <p:ext uri="{BB962C8B-B14F-4D97-AF65-F5344CB8AC3E}">
        <p14:creationId xmlns:p14="http://schemas.microsoft.com/office/powerpoint/2010/main" val="821602032"/>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pPr rtl="1"/>
            <a:r>
              <a:rPr lang="ar-SA" sz="6000" dirty="0">
                <a:cs typeface="PT Bold Heading" pitchFamily="2" charset="-78"/>
              </a:rPr>
              <a:t>نظم الإنتاج الإعلامي </a:t>
            </a:r>
            <a:endParaRPr lang="en-US" sz="6000" dirty="0">
              <a:cs typeface="PT Bold Heading" pitchFamily="2" charset="-78"/>
            </a:endParaRPr>
          </a:p>
        </p:txBody>
      </p:sp>
      <p:sp>
        <p:nvSpPr>
          <p:cNvPr id="3" name="عنصر نائب للمحتوى 2"/>
          <p:cNvSpPr>
            <a:spLocks noGrp="1"/>
          </p:cNvSpPr>
          <p:nvPr>
            <p:ph idx="1"/>
          </p:nvPr>
        </p:nvSpPr>
        <p:spPr>
          <a:xfrm>
            <a:off x="304800" y="1600200"/>
            <a:ext cx="8610600" cy="4953000"/>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marL="0" indent="0" algn="r" rtl="1">
              <a:buNone/>
            </a:pPr>
            <a:r>
              <a:rPr lang="ar-SA" b="1" dirty="0">
                <a:cs typeface="PT Bold Heading" pitchFamily="2" charset="-78"/>
              </a:rPr>
              <a:t>1 – نظم تهتم بالموضوع : </a:t>
            </a:r>
            <a:endParaRPr lang="en-US" dirty="0">
              <a:cs typeface="PT Bold Heading" pitchFamily="2" charset="-78"/>
            </a:endParaRPr>
          </a:p>
          <a:p>
            <a:pPr marL="0" indent="0" algn="r" rtl="1">
              <a:buNone/>
            </a:pPr>
            <a:r>
              <a:rPr lang="ar-SA" b="1" dirty="0"/>
              <a:t>هذه النظم تهتم بالمعالجة الموضوعية للمادة المقدمة فعلى سبيل المثال لو اردنا إنتاج برنامج يعالج مرحلة تاريخية معينة فإننا نلجأ إلي متخصص </a:t>
            </a:r>
            <a:r>
              <a:rPr lang="ar-SA" b="1" dirty="0" err="1"/>
              <a:t>فى</a:t>
            </a:r>
            <a:r>
              <a:rPr lang="ar-SA" b="1" dirty="0"/>
              <a:t> التاريخ ونطلب منه أن يعد لنا مادة حول تلك الحقبة التاريخية المعينة </a:t>
            </a:r>
            <a:endParaRPr lang="ar-EG" b="1" dirty="0" smtClean="0"/>
          </a:p>
          <a:p>
            <a:pPr marL="0" indent="0" algn="r" rtl="1">
              <a:buNone/>
            </a:pPr>
            <a:r>
              <a:rPr lang="ar-SA" b="1" dirty="0">
                <a:cs typeface="PT Bold Heading" pitchFamily="2" charset="-78"/>
              </a:rPr>
              <a:t>2 – نظم تهتم باحتياجات الجمهور :</a:t>
            </a:r>
            <a:endParaRPr lang="en-US" dirty="0">
              <a:cs typeface="PT Bold Heading" pitchFamily="2" charset="-78"/>
            </a:endParaRPr>
          </a:p>
          <a:p>
            <a:pPr marL="0" indent="0" algn="r" rtl="1">
              <a:buNone/>
            </a:pPr>
            <a:r>
              <a:rPr lang="ar-SA" b="1" dirty="0"/>
              <a:t>وهي نظم تعتمد على إجراء الاستبيانات مقدماً لمعرفة مدى حاجة الجمهور لنوعية المواد أو البرامج المرغوب فيها ومن ثم يتم العمل على إنتاج ذلك النوع من البرامج وتسمى هذه العملية بعملية الإنتاج </a:t>
            </a:r>
            <a:r>
              <a:rPr lang="ar-SA" b="1" dirty="0" err="1"/>
              <a:t>العكسى</a:t>
            </a:r>
            <a:r>
              <a:rPr lang="ar-SA" b="1" dirty="0"/>
              <a:t> </a:t>
            </a:r>
            <a:endParaRPr lang="en-US" b="1" dirty="0"/>
          </a:p>
        </p:txBody>
      </p:sp>
    </p:spTree>
    <p:extLst>
      <p:ext uri="{BB962C8B-B14F-4D97-AF65-F5344CB8AC3E}">
        <p14:creationId xmlns:p14="http://schemas.microsoft.com/office/powerpoint/2010/main" val="3570537556"/>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381000"/>
            <a:ext cx="8763000" cy="6400800"/>
          </a:xfrm>
        </p:spPr>
        <p:style>
          <a:lnRef idx="1">
            <a:schemeClr val="accent6"/>
          </a:lnRef>
          <a:fillRef idx="2">
            <a:schemeClr val="accent6"/>
          </a:fillRef>
          <a:effectRef idx="1">
            <a:schemeClr val="accent6"/>
          </a:effectRef>
          <a:fontRef idx="minor">
            <a:schemeClr val="dk1"/>
          </a:fontRef>
        </p:style>
        <p:txBody>
          <a:bodyPr>
            <a:noAutofit/>
          </a:bodyPr>
          <a:lstStyle/>
          <a:p>
            <a:pPr marL="0" indent="0" algn="r" rtl="1">
              <a:buNone/>
            </a:pPr>
            <a:r>
              <a:rPr lang="ar-SA" sz="4000" dirty="0">
                <a:cs typeface="PT Bold Heading" pitchFamily="2" charset="-78"/>
              </a:rPr>
              <a:t>وهذا النظام من نظم الإنتاج يستهلك وقتاً طويلاً وجهوداً مضنية </a:t>
            </a:r>
            <a:r>
              <a:rPr lang="ar-SA" sz="4000" dirty="0" err="1">
                <a:cs typeface="PT Bold Heading" pitchFamily="2" charset="-78"/>
              </a:rPr>
              <a:t>فى</a:t>
            </a:r>
            <a:r>
              <a:rPr lang="ar-SA" sz="4000" dirty="0">
                <a:cs typeface="PT Bold Heading" pitchFamily="2" charset="-78"/>
              </a:rPr>
              <a:t> جمع المعلومات وتصنيفها ومن ثم إعداد البرامج على ضوء النتائج المتاحة </a:t>
            </a:r>
            <a:r>
              <a:rPr lang="ar-SA" sz="4000" dirty="0" smtClean="0">
                <a:cs typeface="PT Bold Heading" pitchFamily="2" charset="-78"/>
              </a:rPr>
              <a:t>لدينا</a:t>
            </a:r>
            <a:endParaRPr lang="ar-EG" sz="4000" dirty="0" smtClean="0">
              <a:cs typeface="PT Bold Heading" pitchFamily="2" charset="-78"/>
            </a:endParaRPr>
          </a:p>
          <a:p>
            <a:pPr marL="0" indent="0" algn="r" rtl="1">
              <a:buNone/>
            </a:pPr>
            <a:r>
              <a:rPr lang="ar-SA" sz="4000" b="1" dirty="0">
                <a:cs typeface="PT Bold Heading" pitchFamily="2" charset="-78"/>
              </a:rPr>
              <a:t>3 – نظم تهتم بالإمكانيات الفنية :</a:t>
            </a:r>
            <a:endParaRPr lang="en-US" sz="4000" dirty="0">
              <a:cs typeface="PT Bold Heading" pitchFamily="2" charset="-78"/>
            </a:endParaRPr>
          </a:p>
          <a:p>
            <a:pPr marL="0" indent="0" algn="r" rtl="1">
              <a:buNone/>
            </a:pPr>
            <a:r>
              <a:rPr lang="ar-SA" sz="4000" dirty="0">
                <a:cs typeface="PT Bold Heading" pitchFamily="2" charset="-78"/>
              </a:rPr>
              <a:t>ويهتم هذا النظام بالإمكانيات المتاحة للإنتاج من جميع أنواعها : معدات إنتاج كآلات تصوير - لواقط صوت – معدات إضاءة – معدات عرض وليس ذلك فقط بل حتى بالبشر الذين سيقومون بإنتاج ذلك البرنامج أو العمل .</a:t>
            </a:r>
            <a:endParaRPr lang="en-US" sz="4000" dirty="0">
              <a:cs typeface="PT Bold Heading" pitchFamily="2" charset="-78"/>
            </a:endParaRPr>
          </a:p>
          <a:p>
            <a:pPr marL="0" indent="0" algn="r" rtl="1">
              <a:buNone/>
            </a:pPr>
            <a:endParaRPr lang="en-US" sz="4000" dirty="0">
              <a:cs typeface="PT Bold Heading" pitchFamily="2" charset="-78"/>
            </a:endParaRPr>
          </a:p>
        </p:txBody>
      </p:sp>
    </p:spTree>
    <p:extLst>
      <p:ext uri="{BB962C8B-B14F-4D97-AF65-F5344CB8AC3E}">
        <p14:creationId xmlns:p14="http://schemas.microsoft.com/office/powerpoint/2010/main" val="857812016"/>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4"/>
          </a:lnRef>
          <a:fillRef idx="3">
            <a:schemeClr val="accent4"/>
          </a:fillRef>
          <a:effectRef idx="2">
            <a:schemeClr val="accent4"/>
          </a:effectRef>
          <a:fontRef idx="minor">
            <a:schemeClr val="lt1"/>
          </a:fontRef>
        </p:style>
        <p:txBody>
          <a:bodyPr>
            <a:normAutofit/>
          </a:bodyPr>
          <a:lstStyle/>
          <a:p>
            <a:pPr rtl="1"/>
            <a:r>
              <a:rPr lang="ar-SA" sz="6000" dirty="0">
                <a:cs typeface="PT Bold Heading" pitchFamily="2" charset="-78"/>
              </a:rPr>
              <a:t>عناصر الإنتاج الإعلامي :</a:t>
            </a:r>
            <a:endParaRPr lang="en-US" sz="6000" dirty="0">
              <a:cs typeface="PT Bold Heading" pitchFamily="2" charset="-78"/>
            </a:endParaRPr>
          </a:p>
        </p:txBody>
      </p:sp>
      <p:sp>
        <p:nvSpPr>
          <p:cNvPr id="3" name="عنصر نائب للمحتوى 2"/>
          <p:cNvSpPr>
            <a:spLocks noGrp="1"/>
          </p:cNvSpPr>
          <p:nvPr>
            <p:ph idx="1"/>
          </p:nvPr>
        </p:nvSpPr>
        <p:spPr>
          <a:xfrm>
            <a:off x="228600" y="1600200"/>
            <a:ext cx="8763000" cy="4953000"/>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r" rtl="1">
              <a:buNone/>
            </a:pPr>
            <a:r>
              <a:rPr lang="ar-SA" sz="4000" b="1" dirty="0"/>
              <a:t>1- عناصر الإنتاج الرئيسية : </a:t>
            </a:r>
            <a:r>
              <a:rPr lang="ar-SA" sz="4000" dirty="0"/>
              <a:t>وتتكون هذه العناصر من المنتجين – الكتاب – المخرجين – الفنانين – المحررين – الموسيقيين – الإداريين .</a:t>
            </a:r>
            <a:endParaRPr lang="en-US" sz="4000" dirty="0"/>
          </a:p>
          <a:p>
            <a:pPr marL="0" indent="0" algn="r" rtl="1">
              <a:buNone/>
            </a:pPr>
            <a:r>
              <a:rPr lang="ar-SA" sz="4000" b="1" dirty="0"/>
              <a:t>2- عناصر الإنتاج المنفذة : </a:t>
            </a:r>
            <a:r>
              <a:rPr lang="ar-SA" sz="4000" dirty="0"/>
              <a:t>وتتكون هذه العناصر من : مصورين – </a:t>
            </a:r>
            <a:r>
              <a:rPr lang="ar-SA" sz="4000" dirty="0" err="1"/>
              <a:t>فنيى</a:t>
            </a:r>
            <a:r>
              <a:rPr lang="ar-SA" sz="4000" dirty="0"/>
              <a:t> الصوت – فنيي الإضاءة – فنيي هندسة مناظر – </a:t>
            </a:r>
            <a:r>
              <a:rPr lang="ar-SA" sz="4000" dirty="0" err="1"/>
              <a:t>مهندسى</a:t>
            </a:r>
            <a:r>
              <a:rPr lang="ar-SA" sz="4000" dirty="0"/>
              <a:t> الإشراف العام – الإداريين – كافة العناصر </a:t>
            </a:r>
            <a:r>
              <a:rPr lang="ar-SA" sz="4000" dirty="0" err="1"/>
              <a:t>التى</a:t>
            </a:r>
            <a:r>
              <a:rPr lang="ar-SA" sz="4000" dirty="0"/>
              <a:t> تقوم بالأعمال المهنية .</a:t>
            </a:r>
            <a:endParaRPr lang="en-US" sz="4000" dirty="0"/>
          </a:p>
          <a:p>
            <a:pPr marL="0" indent="0" algn="r">
              <a:buNone/>
            </a:pPr>
            <a:endParaRPr lang="en-US" sz="4000" dirty="0"/>
          </a:p>
        </p:txBody>
      </p:sp>
    </p:spTree>
    <p:extLst>
      <p:ext uri="{BB962C8B-B14F-4D97-AF65-F5344CB8AC3E}">
        <p14:creationId xmlns:p14="http://schemas.microsoft.com/office/powerpoint/2010/main" val="3137918145"/>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pPr rtl="1"/>
            <a:r>
              <a:rPr lang="ar-SA" sz="6000" dirty="0">
                <a:cs typeface="PT Bold Heading" pitchFamily="2" charset="-78"/>
              </a:rPr>
              <a:t>خطوات الإنتاج </a:t>
            </a:r>
            <a:r>
              <a:rPr lang="ar-SA" sz="6000" dirty="0" err="1">
                <a:cs typeface="PT Bold Heading" pitchFamily="2" charset="-78"/>
              </a:rPr>
              <a:t>الإعلامى</a:t>
            </a:r>
            <a:r>
              <a:rPr lang="ar-SA" sz="6000" dirty="0">
                <a:cs typeface="PT Bold Heading" pitchFamily="2" charset="-78"/>
              </a:rPr>
              <a:t> </a:t>
            </a:r>
            <a:endParaRPr lang="en-US" sz="6000" dirty="0">
              <a:cs typeface="PT Bold Heading" pitchFamily="2" charset="-78"/>
            </a:endParaRPr>
          </a:p>
        </p:txBody>
      </p:sp>
      <p:sp>
        <p:nvSpPr>
          <p:cNvPr id="3" name="عنصر نائب للمحتوى 2"/>
          <p:cNvSpPr>
            <a:spLocks noGrp="1"/>
          </p:cNvSpPr>
          <p:nvPr>
            <p:ph idx="1"/>
          </p:nvPr>
        </p:nvSpPr>
        <p:spPr>
          <a:xfrm>
            <a:off x="304800" y="1600200"/>
            <a:ext cx="8686800" cy="4953000"/>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r" rtl="1">
              <a:buNone/>
            </a:pPr>
            <a:r>
              <a:rPr lang="ar-EG" b="1" dirty="0"/>
              <a:t>ويمكن تحديد عدد من الخطوات </a:t>
            </a:r>
            <a:r>
              <a:rPr lang="ar-EG" b="1" dirty="0" err="1"/>
              <a:t>التى</a:t>
            </a:r>
            <a:r>
              <a:rPr lang="ar-EG" b="1" dirty="0"/>
              <a:t> تحكم عملية الإنتاج </a:t>
            </a:r>
            <a:endParaRPr lang="ar-EG" b="1" dirty="0" smtClean="0"/>
          </a:p>
          <a:p>
            <a:pPr marL="0" indent="0" algn="r" rtl="1">
              <a:buNone/>
            </a:pPr>
            <a:r>
              <a:rPr lang="ar-SA" b="1" dirty="0"/>
              <a:t>1</a:t>
            </a:r>
            <a:r>
              <a:rPr lang="ar-SA" dirty="0">
                <a:cs typeface="PT Bold Heading" pitchFamily="2" charset="-78"/>
              </a:rPr>
              <a:t>- تحديد جمهور الإنتاج وخصائصه ورغباته :  </a:t>
            </a:r>
            <a:endParaRPr lang="en-US" dirty="0">
              <a:cs typeface="PT Bold Heading" pitchFamily="2" charset="-78"/>
            </a:endParaRPr>
          </a:p>
          <a:p>
            <a:pPr marL="0" indent="0" algn="r" rtl="1">
              <a:buNone/>
            </a:pPr>
            <a:r>
              <a:rPr lang="ar-EG" b="1" dirty="0"/>
              <a:t>أصبح الجمهور </a:t>
            </a:r>
            <a:r>
              <a:rPr lang="ar-EG" b="1" dirty="0" err="1"/>
              <a:t>فى</a:t>
            </a:r>
            <a:r>
              <a:rPr lang="ar-EG" b="1" dirty="0"/>
              <a:t> عصر الفضائيات والسماوات المفتوحة مركز الاستقطاب والجذب  إلى الحد الذى جعل القائمين بالاتصال يجتهدون شكلاً ومضموناً وبلا حدود </a:t>
            </a:r>
            <a:endParaRPr lang="ar-EG" b="1" dirty="0" smtClean="0"/>
          </a:p>
          <a:p>
            <a:pPr marL="0" indent="0" algn="r" rtl="1">
              <a:buNone/>
            </a:pPr>
            <a:r>
              <a:rPr lang="ar-EG" b="1" dirty="0"/>
              <a:t>وذلك عن طريق إجراء البحوث والدراسات واستطلاعات الرأي لمعرفة</a:t>
            </a:r>
            <a:r>
              <a:rPr lang="ar-SA" b="1" dirty="0"/>
              <a:t> ماذا يرغب أن يسمع أو أن يشاهد الجمهور </a:t>
            </a:r>
            <a:r>
              <a:rPr lang="ar-EG" b="1" dirty="0"/>
              <a:t>واحتياجاتهم ، وانتقاء المناسب منها بما يتفق مع السياسة العامة للدولة </a:t>
            </a:r>
            <a:endParaRPr lang="en-US" b="1" dirty="0"/>
          </a:p>
        </p:txBody>
      </p:sp>
    </p:spTree>
    <p:extLst>
      <p:ext uri="{BB962C8B-B14F-4D97-AF65-F5344CB8AC3E}">
        <p14:creationId xmlns:p14="http://schemas.microsoft.com/office/powerpoint/2010/main" val="2405953255"/>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pPr rtl="1"/>
            <a:r>
              <a:rPr lang="ar-EG" sz="4800" dirty="0" smtClean="0">
                <a:cs typeface="PT Bold Heading" pitchFamily="2" charset="-78"/>
              </a:rPr>
              <a:t/>
            </a:r>
            <a:br>
              <a:rPr lang="ar-EG" sz="4800" dirty="0" smtClean="0">
                <a:cs typeface="PT Bold Heading" pitchFamily="2" charset="-78"/>
              </a:rPr>
            </a:br>
            <a:r>
              <a:rPr lang="ar-SA" sz="4800" dirty="0" smtClean="0">
                <a:cs typeface="PT Bold Heading" pitchFamily="2" charset="-78"/>
              </a:rPr>
              <a:t>2- </a:t>
            </a:r>
            <a:r>
              <a:rPr lang="ar-SA" sz="4800" dirty="0">
                <a:cs typeface="PT Bold Heading" pitchFamily="2" charset="-78"/>
              </a:rPr>
              <a:t>تحديد هدف الإنتاج الإعلامي : </a:t>
            </a:r>
            <a:r>
              <a:rPr lang="en-US" sz="4800" dirty="0">
                <a:cs typeface="PT Bold Heading" pitchFamily="2" charset="-78"/>
              </a:rPr>
              <a:t/>
            </a:r>
            <a:br>
              <a:rPr lang="en-US" sz="4800" dirty="0">
                <a:cs typeface="PT Bold Heading" pitchFamily="2" charset="-78"/>
              </a:rPr>
            </a:br>
            <a:endParaRPr lang="en-US" sz="4800" dirty="0">
              <a:cs typeface="PT Bold Heading" pitchFamily="2" charset="-78"/>
            </a:endParaRPr>
          </a:p>
        </p:txBody>
      </p:sp>
      <p:sp>
        <p:nvSpPr>
          <p:cNvPr id="3" name="عنصر نائب للمحتوى 2"/>
          <p:cNvSpPr>
            <a:spLocks noGrp="1"/>
          </p:cNvSpPr>
          <p:nvPr>
            <p:ph idx="1"/>
          </p:nvPr>
        </p:nvSpPr>
        <p:spPr>
          <a:xfrm>
            <a:off x="304800" y="1600200"/>
            <a:ext cx="8610600" cy="4876800"/>
          </a:xfrm>
        </p:spPr>
        <p:style>
          <a:lnRef idx="1">
            <a:schemeClr val="accent4"/>
          </a:lnRef>
          <a:fillRef idx="2">
            <a:schemeClr val="accent4"/>
          </a:fillRef>
          <a:effectRef idx="1">
            <a:schemeClr val="accent4"/>
          </a:effectRef>
          <a:fontRef idx="minor">
            <a:schemeClr val="dk1"/>
          </a:fontRef>
        </p:style>
        <p:txBody>
          <a:bodyPr>
            <a:noAutofit/>
          </a:bodyPr>
          <a:lstStyle/>
          <a:p>
            <a:pPr marL="0" indent="0" algn="r" rtl="1">
              <a:buNone/>
            </a:pPr>
            <a:r>
              <a:rPr lang="ar-SA" sz="4000" dirty="0">
                <a:cs typeface="PT Bold Heading" pitchFamily="2" charset="-78"/>
              </a:rPr>
              <a:t>وقبل البدء </a:t>
            </a:r>
            <a:r>
              <a:rPr lang="ar-SA" sz="4000" dirty="0" err="1">
                <a:cs typeface="PT Bold Heading" pitchFamily="2" charset="-78"/>
              </a:rPr>
              <a:t>فى</a:t>
            </a:r>
            <a:r>
              <a:rPr lang="ar-SA" sz="4000" dirty="0">
                <a:cs typeface="PT Bold Heading" pitchFamily="2" charset="-78"/>
              </a:rPr>
              <a:t> إنتاج العمل حاول تلخيص أهداف الإنتاج المقبل عليه وحاول حصرها وتقليصها بقدر الإمكان وأن تضع تصورا عن ما تبغى من المشاهد أو المستمع أن يستخلص من نتائج ؟ وكيف تريد من المشاهد أو المستمع أن يشاركك ذلك الشعور ؟ وكيف تريده أن يفكر </a:t>
            </a:r>
            <a:r>
              <a:rPr lang="ar-SA" sz="4000" dirty="0" err="1">
                <a:cs typeface="PT Bold Heading" pitchFamily="2" charset="-78"/>
              </a:rPr>
              <a:t>فى</a:t>
            </a:r>
            <a:r>
              <a:rPr lang="ar-SA" sz="4000" dirty="0">
                <a:cs typeface="PT Bold Heading" pitchFamily="2" charset="-78"/>
              </a:rPr>
              <a:t> إنتاجك وماذا سيستفيد المشاهد أو المستمع من ذلك الإنتاج ؟ </a:t>
            </a:r>
            <a:endParaRPr lang="en-US" sz="4000" dirty="0">
              <a:cs typeface="PT Bold Heading" pitchFamily="2" charset="-78"/>
            </a:endParaRPr>
          </a:p>
          <a:p>
            <a:pPr marL="0" indent="0" algn="r" rtl="1">
              <a:buNone/>
            </a:pPr>
            <a:endParaRPr lang="en-US" sz="4000" dirty="0">
              <a:cs typeface="PT Bold Heading" pitchFamily="2" charset="-78"/>
            </a:endParaRPr>
          </a:p>
        </p:txBody>
      </p:sp>
    </p:spTree>
    <p:extLst>
      <p:ext uri="{BB962C8B-B14F-4D97-AF65-F5344CB8AC3E}">
        <p14:creationId xmlns:p14="http://schemas.microsoft.com/office/powerpoint/2010/main" val="546121756"/>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rmAutofit/>
          </a:bodyPr>
          <a:lstStyle/>
          <a:p>
            <a:pPr rtl="1"/>
            <a:r>
              <a:rPr lang="ar-EG" sz="5400" dirty="0" smtClean="0">
                <a:cs typeface="PT Bold Heading" pitchFamily="2" charset="-78"/>
              </a:rPr>
              <a:t>3- تحديد القائمين بالاتصال :</a:t>
            </a:r>
            <a:endParaRPr lang="en-US" sz="5400" dirty="0">
              <a:cs typeface="PT Bold Heading" pitchFamily="2" charset="-78"/>
            </a:endParaRPr>
          </a:p>
        </p:txBody>
      </p:sp>
      <p:sp>
        <p:nvSpPr>
          <p:cNvPr id="3" name="عنصر نائب للمحتوى 2"/>
          <p:cNvSpPr>
            <a:spLocks noGrp="1"/>
          </p:cNvSpPr>
          <p:nvPr>
            <p:ph idx="1"/>
          </p:nvPr>
        </p:nvSpPr>
        <p:spPr>
          <a:xfrm>
            <a:off x="228600" y="1600200"/>
            <a:ext cx="8763000" cy="4953000"/>
          </a:xfrm>
        </p:spPr>
        <p:style>
          <a:lnRef idx="1">
            <a:schemeClr val="accent3"/>
          </a:lnRef>
          <a:fillRef idx="2">
            <a:schemeClr val="accent3"/>
          </a:fillRef>
          <a:effectRef idx="1">
            <a:schemeClr val="accent3"/>
          </a:effectRef>
          <a:fontRef idx="minor">
            <a:schemeClr val="dk1"/>
          </a:fontRef>
        </p:style>
        <p:txBody>
          <a:bodyPr>
            <a:noAutofit/>
          </a:bodyPr>
          <a:lstStyle/>
          <a:p>
            <a:pPr marL="0" indent="0" algn="r" rtl="1">
              <a:buNone/>
            </a:pPr>
            <a:r>
              <a:rPr lang="ar-EG" sz="3600" dirty="0" smtClean="0">
                <a:cs typeface="PT Bold Heading" pitchFamily="2" charset="-78"/>
              </a:rPr>
              <a:t>وهم </a:t>
            </a:r>
            <a:r>
              <a:rPr lang="ar-EG" sz="3600" dirty="0">
                <a:cs typeface="PT Bold Heading" pitchFamily="2" charset="-78"/>
              </a:rPr>
              <a:t>مركز التغذية والتأثير ، والمرآة العاكسة للمؤسسة الإعلامية ، وبهم تستطيع المؤسسة الإعلامية الوصول إلى تحقيق أهدافها ، وقد دلت التجارب والممارسات الميدانية إلى أهمية القائمين بالاتصال </a:t>
            </a:r>
            <a:r>
              <a:rPr lang="ar-EG" sz="3600" dirty="0" err="1">
                <a:cs typeface="PT Bold Heading" pitchFamily="2" charset="-78"/>
              </a:rPr>
              <a:t>فى</a:t>
            </a:r>
            <a:r>
              <a:rPr lang="ar-EG" sz="3600" dirty="0">
                <a:cs typeface="PT Bold Heading" pitchFamily="2" charset="-78"/>
              </a:rPr>
              <a:t> التأثير المباشر </a:t>
            </a:r>
            <a:r>
              <a:rPr lang="ar-EG" sz="3600" dirty="0" err="1">
                <a:cs typeface="PT Bold Heading" pitchFamily="2" charset="-78"/>
              </a:rPr>
              <a:t>فى</a:t>
            </a:r>
            <a:r>
              <a:rPr lang="ar-EG" sz="3600" dirty="0">
                <a:cs typeface="PT Bold Heading" pitchFamily="2" charset="-78"/>
              </a:rPr>
              <a:t> الجماهير ، وبخاصة عندما يتوافق الإطار </a:t>
            </a:r>
            <a:r>
              <a:rPr lang="ar-EG" sz="3600" dirty="0" err="1">
                <a:cs typeface="PT Bold Heading" pitchFamily="2" charset="-78"/>
              </a:rPr>
              <a:t>السياسى</a:t>
            </a:r>
            <a:r>
              <a:rPr lang="ar-EG" sz="3600" dirty="0">
                <a:cs typeface="PT Bold Heading" pitchFamily="2" charset="-78"/>
              </a:rPr>
              <a:t> العام مع القدرات الذاتية للقائمين بالاتصال وحسن الأداء وقوة الشخصية والتمتع بالقبول شكلا ومضموناً ، لغة وثقافة وأخلاقاً وسلوكاً وحديثاً </a:t>
            </a:r>
            <a:endParaRPr lang="en-US" sz="3600" dirty="0">
              <a:cs typeface="PT Bold Heading" pitchFamily="2" charset="-78"/>
            </a:endParaRPr>
          </a:p>
        </p:txBody>
      </p:sp>
    </p:spTree>
    <p:extLst>
      <p:ext uri="{BB962C8B-B14F-4D97-AF65-F5344CB8AC3E}">
        <p14:creationId xmlns:p14="http://schemas.microsoft.com/office/powerpoint/2010/main" val="2734937535"/>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381000"/>
            <a:ext cx="8763000" cy="6248400"/>
          </a:xfrm>
        </p:spPr>
        <p:style>
          <a:lnRef idx="1">
            <a:schemeClr val="accent4"/>
          </a:lnRef>
          <a:fillRef idx="2">
            <a:schemeClr val="accent4"/>
          </a:fillRef>
          <a:effectRef idx="1">
            <a:schemeClr val="accent4"/>
          </a:effectRef>
          <a:fontRef idx="minor">
            <a:schemeClr val="dk1"/>
          </a:fontRef>
        </p:style>
        <p:txBody>
          <a:bodyPr>
            <a:noAutofit/>
          </a:bodyPr>
          <a:lstStyle/>
          <a:p>
            <a:pPr marL="0" indent="0" algn="r" rtl="1">
              <a:buNone/>
            </a:pPr>
            <a:r>
              <a:rPr lang="ar-EG" sz="4000" dirty="0">
                <a:cs typeface="PT Bold Heading" pitchFamily="2" charset="-78"/>
              </a:rPr>
              <a:t>المحاضرة الأولي : </a:t>
            </a:r>
            <a:r>
              <a:rPr lang="ar-SA" sz="4000" dirty="0">
                <a:cs typeface="PT Bold Heading" pitchFamily="2" charset="-78"/>
              </a:rPr>
              <a:t>مفهوم الإنتاج الإعلامـي ... </a:t>
            </a:r>
            <a:endParaRPr lang="en-US" sz="4000" dirty="0">
              <a:cs typeface="PT Bold Heading" pitchFamily="2" charset="-78"/>
            </a:endParaRPr>
          </a:p>
          <a:p>
            <a:pPr marL="0" indent="0" algn="r" rtl="1">
              <a:buNone/>
            </a:pPr>
            <a:r>
              <a:rPr lang="ar-EG" sz="4000" dirty="0">
                <a:cs typeface="PT Bold Heading" pitchFamily="2" charset="-78"/>
              </a:rPr>
              <a:t>المحاضرة</a:t>
            </a:r>
            <a:r>
              <a:rPr lang="ar-SA" sz="4000" dirty="0">
                <a:cs typeface="PT Bold Heading" pitchFamily="2" charset="-78"/>
              </a:rPr>
              <a:t> الثانية : إنتاج برامج الراديــو.. </a:t>
            </a:r>
            <a:endParaRPr lang="en-US" sz="4000" dirty="0">
              <a:cs typeface="PT Bold Heading" pitchFamily="2" charset="-78"/>
            </a:endParaRPr>
          </a:p>
          <a:p>
            <a:pPr marL="0" indent="0" algn="r" rtl="1">
              <a:buNone/>
            </a:pPr>
            <a:r>
              <a:rPr lang="ar-EG" sz="4000" dirty="0">
                <a:cs typeface="PT Bold Heading" pitchFamily="2" charset="-78"/>
              </a:rPr>
              <a:t>المحاضرة</a:t>
            </a:r>
            <a:r>
              <a:rPr lang="ar-SA" sz="4000" dirty="0">
                <a:cs typeface="PT Bold Heading" pitchFamily="2" charset="-78"/>
              </a:rPr>
              <a:t> الثالثة : الاستديو الإذاعي.. </a:t>
            </a:r>
            <a:endParaRPr lang="en-US" sz="4000" dirty="0">
              <a:cs typeface="PT Bold Heading" pitchFamily="2" charset="-78"/>
            </a:endParaRPr>
          </a:p>
          <a:p>
            <a:pPr marL="0" indent="0" algn="r" rtl="1">
              <a:buNone/>
            </a:pPr>
            <a:r>
              <a:rPr lang="ar-EG" sz="4000" dirty="0">
                <a:cs typeface="PT Bold Heading" pitchFamily="2" charset="-78"/>
              </a:rPr>
              <a:t>المحاضرة</a:t>
            </a:r>
            <a:r>
              <a:rPr lang="en-US" sz="4000" dirty="0">
                <a:cs typeface="PT Bold Heading" pitchFamily="2" charset="-78"/>
              </a:rPr>
              <a:t> </a:t>
            </a:r>
            <a:r>
              <a:rPr lang="en-US" sz="4000" dirty="0" err="1">
                <a:cs typeface="PT Bold Heading" pitchFamily="2" charset="-78"/>
              </a:rPr>
              <a:t>الرابعة</a:t>
            </a:r>
            <a:r>
              <a:rPr lang="en-US" sz="4000" dirty="0">
                <a:cs typeface="PT Bold Heading" pitchFamily="2" charset="-78"/>
              </a:rPr>
              <a:t> : </a:t>
            </a:r>
            <a:r>
              <a:rPr lang="ar-SA" sz="4000" dirty="0">
                <a:cs typeface="PT Bold Heading" pitchFamily="2" charset="-78"/>
              </a:rPr>
              <a:t>إنتاج البرامج التليفزيونية </a:t>
            </a:r>
            <a:r>
              <a:rPr lang="ar-SA" sz="4000" dirty="0" smtClean="0">
                <a:cs typeface="PT Bold Heading" pitchFamily="2" charset="-78"/>
              </a:rPr>
              <a:t>المحاضرة </a:t>
            </a:r>
            <a:r>
              <a:rPr lang="ar-SA" sz="4000" dirty="0">
                <a:cs typeface="PT Bold Heading" pitchFamily="2" charset="-78"/>
              </a:rPr>
              <a:t>الخامسة : المونتاج التليفزيوني .. </a:t>
            </a:r>
            <a:endParaRPr lang="en-US" sz="4000" dirty="0">
              <a:cs typeface="PT Bold Heading" pitchFamily="2" charset="-78"/>
            </a:endParaRPr>
          </a:p>
          <a:p>
            <a:pPr marL="0" indent="0" algn="r" rtl="1">
              <a:buNone/>
            </a:pPr>
            <a:r>
              <a:rPr lang="ar-EG" sz="4000" dirty="0">
                <a:cs typeface="PT Bold Heading" pitchFamily="2" charset="-78"/>
              </a:rPr>
              <a:t>المحاضرة السادسة : الاستديو التليفزيوني </a:t>
            </a:r>
            <a:r>
              <a:rPr lang="ar-SA" sz="4000" dirty="0">
                <a:cs typeface="PT Bold Heading" pitchFamily="2" charset="-78"/>
              </a:rPr>
              <a:t>.. </a:t>
            </a:r>
            <a:endParaRPr lang="en-US" sz="4000" dirty="0">
              <a:cs typeface="PT Bold Heading" pitchFamily="2" charset="-78"/>
            </a:endParaRPr>
          </a:p>
          <a:p>
            <a:pPr marL="0" indent="0" algn="r" rtl="1">
              <a:buNone/>
            </a:pPr>
            <a:r>
              <a:rPr lang="ar-EG" sz="4000" dirty="0">
                <a:cs typeface="PT Bold Heading" pitchFamily="2" charset="-78"/>
              </a:rPr>
              <a:t>المحاضرة السابعـة : </a:t>
            </a:r>
            <a:r>
              <a:rPr lang="ar-SA" sz="4000" dirty="0">
                <a:cs typeface="PT Bold Heading" pitchFamily="2" charset="-78"/>
              </a:rPr>
              <a:t>أنواع اللقطات وزوايا التصوير... </a:t>
            </a:r>
            <a:endParaRPr lang="en-US" sz="4000" dirty="0">
              <a:cs typeface="PT Bold Heading" pitchFamily="2" charset="-78"/>
            </a:endParaRPr>
          </a:p>
        </p:txBody>
      </p:sp>
    </p:spTree>
    <p:extLst>
      <p:ext uri="{BB962C8B-B14F-4D97-AF65-F5344CB8AC3E}">
        <p14:creationId xmlns:p14="http://schemas.microsoft.com/office/powerpoint/2010/main" val="497772584"/>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pPr rtl="1"/>
            <a:r>
              <a:rPr lang="ar-EG" sz="5400" b="1" dirty="0"/>
              <a:t>4- تحديد الرسالة الإعلامية</a:t>
            </a:r>
            <a:endParaRPr lang="en-US" sz="5400" dirty="0"/>
          </a:p>
        </p:txBody>
      </p:sp>
      <p:sp>
        <p:nvSpPr>
          <p:cNvPr id="3" name="عنصر نائب للمحتوى 2"/>
          <p:cNvSpPr>
            <a:spLocks noGrp="1"/>
          </p:cNvSpPr>
          <p:nvPr>
            <p:ph idx="1"/>
          </p:nvPr>
        </p:nvSpPr>
        <p:spPr>
          <a:xfrm>
            <a:off x="228600" y="1600200"/>
            <a:ext cx="8686800" cy="4953000"/>
          </a:xfrm>
        </p:spPr>
        <p:style>
          <a:lnRef idx="1">
            <a:schemeClr val="accent6"/>
          </a:lnRef>
          <a:fillRef idx="2">
            <a:schemeClr val="accent6"/>
          </a:fillRef>
          <a:effectRef idx="1">
            <a:schemeClr val="accent6"/>
          </a:effectRef>
          <a:fontRef idx="minor">
            <a:schemeClr val="dk1"/>
          </a:fontRef>
        </p:style>
        <p:txBody>
          <a:bodyPr>
            <a:noAutofit/>
          </a:bodyPr>
          <a:lstStyle/>
          <a:p>
            <a:pPr marL="0" indent="0" algn="r" rtl="1">
              <a:buNone/>
            </a:pPr>
            <a:r>
              <a:rPr lang="ar-EG" sz="4000" b="1" dirty="0" err="1"/>
              <a:t>أى</a:t>
            </a:r>
            <a:r>
              <a:rPr lang="ar-EG" sz="4000" b="1" dirty="0"/>
              <a:t> المادة الإعلامية المطلوبة لتوجيهها إلى الجمهور ، وهذا يقتضى تشكيل هيئة أو لجنة للإعداد والاقتراح وبلورة الأفكار وفق الأهداف العامة والأهداف الخاصة ، </a:t>
            </a:r>
            <a:r>
              <a:rPr lang="ar-EG" sz="4000" b="1" dirty="0" err="1"/>
              <a:t>فى</a:t>
            </a:r>
            <a:r>
              <a:rPr lang="ar-EG" sz="4000" b="1" dirty="0"/>
              <a:t> إطار السياسة العامة للمؤسسة أو النظام ، مع بيان نوع المادة الإعلامية واتجاهاتها والشكل أو الأسلوب المقترح لمعالجتها ، سرداً أو جواراً أو حديثاً ، أو حواراً درامياً ، أو على شكل فقرات ومواقف محطات لبرامج منوعة</a:t>
            </a:r>
            <a:endParaRPr lang="en-US" sz="4000" b="1" dirty="0"/>
          </a:p>
        </p:txBody>
      </p:sp>
    </p:spTree>
    <p:extLst>
      <p:ext uri="{BB962C8B-B14F-4D97-AF65-F5344CB8AC3E}">
        <p14:creationId xmlns:p14="http://schemas.microsoft.com/office/powerpoint/2010/main" val="3273128527"/>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rtl="1"/>
            <a:r>
              <a:rPr lang="ar-EG" sz="4800" b="1" dirty="0"/>
              <a:t>5- تحديد الوسيلة ومدي انتشارها</a:t>
            </a:r>
            <a:endParaRPr lang="en-US" sz="4800" dirty="0"/>
          </a:p>
        </p:txBody>
      </p:sp>
      <p:sp>
        <p:nvSpPr>
          <p:cNvPr id="3" name="عنصر نائب للمحتوى 2"/>
          <p:cNvSpPr>
            <a:spLocks noGrp="1"/>
          </p:cNvSpPr>
          <p:nvPr>
            <p:ph idx="1"/>
          </p:nvPr>
        </p:nvSpPr>
        <p:spPr>
          <a:xfrm>
            <a:off x="304800" y="1600200"/>
            <a:ext cx="8610600" cy="4953000"/>
          </a:xfrm>
        </p:spPr>
        <p:style>
          <a:lnRef idx="1">
            <a:schemeClr val="accent5"/>
          </a:lnRef>
          <a:fillRef idx="2">
            <a:schemeClr val="accent5"/>
          </a:fillRef>
          <a:effectRef idx="1">
            <a:schemeClr val="accent5"/>
          </a:effectRef>
          <a:fontRef idx="minor">
            <a:schemeClr val="dk1"/>
          </a:fontRef>
        </p:style>
        <p:txBody>
          <a:bodyPr>
            <a:noAutofit/>
          </a:bodyPr>
          <a:lstStyle/>
          <a:p>
            <a:pPr marL="0" indent="0" algn="r" rtl="1">
              <a:buNone/>
            </a:pPr>
            <a:r>
              <a:rPr lang="ar-EG" b="1" dirty="0" err="1"/>
              <a:t>فهى</a:t>
            </a:r>
            <a:r>
              <a:rPr lang="ar-EG" b="1" dirty="0"/>
              <a:t> حاملة الرسالة الإعلامية وناقلتها وموصلتها إلى الجمهور المستهدف ، وهى إما مطبوعة بأشكالها المختلفة ، أو مسموعة ، أو مرئية ، أو السينما أو المسرح ، وتتحدد منزلة الوسيلة بالقدر الذى تنجح </a:t>
            </a:r>
            <a:r>
              <a:rPr lang="ar-EG" b="1" dirty="0" err="1"/>
              <a:t>فى</a:t>
            </a:r>
            <a:r>
              <a:rPr lang="ar-EG" b="1" dirty="0"/>
              <a:t> استقطاب الجمهور وجذبه والتأثير فيه دون الإخلال بالآداب العامة والنظام العام </a:t>
            </a:r>
            <a:r>
              <a:rPr lang="ar-EG" b="1" dirty="0" smtClean="0"/>
              <a:t>.</a:t>
            </a:r>
            <a:r>
              <a:rPr lang="ar-EG" b="1" dirty="0"/>
              <a:t> والوسيلة </a:t>
            </a:r>
            <a:r>
              <a:rPr lang="ar-EG" b="1" dirty="0" err="1"/>
              <a:t>هى</a:t>
            </a:r>
            <a:r>
              <a:rPr lang="ar-EG" b="1" dirty="0"/>
              <a:t> </a:t>
            </a:r>
            <a:r>
              <a:rPr lang="ar-EG" b="1" dirty="0" err="1"/>
              <a:t>فى</a:t>
            </a:r>
            <a:r>
              <a:rPr lang="ar-EG" b="1" dirty="0"/>
              <a:t> مركز الاهتمام عند المنتجين والقائمين بالاتصال ، لأن سعة الانتشار وامتداد مساحة التوزيع أو الاستماع أو المشاهدة  دليل على حرص القائمين على المؤسسة الإعلام</a:t>
            </a:r>
            <a:r>
              <a:rPr lang="ar-SA" b="1" dirty="0"/>
              <a:t>ي</a:t>
            </a:r>
            <a:r>
              <a:rPr lang="ar-EG" b="1" dirty="0"/>
              <a:t>ة على عملهم وامتداد تأثيره واتساع مجالاته </a:t>
            </a:r>
            <a:endParaRPr lang="en-US" b="1" dirty="0"/>
          </a:p>
        </p:txBody>
      </p:sp>
    </p:spTree>
    <p:extLst>
      <p:ext uri="{BB962C8B-B14F-4D97-AF65-F5344CB8AC3E}">
        <p14:creationId xmlns:p14="http://schemas.microsoft.com/office/powerpoint/2010/main" val="1987603"/>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228600"/>
            <a:ext cx="8610600" cy="6324600"/>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r" rtl="1">
              <a:buNone/>
            </a:pPr>
            <a:r>
              <a:rPr lang="ar-SA" sz="3600" b="1" dirty="0"/>
              <a:t>6- تحديد وقت إذاعة الإنتاج الإعلامي : </a:t>
            </a:r>
            <a:r>
              <a:rPr lang="ar-EG" sz="3600" dirty="0"/>
              <a:t>ويشتمل ذلك على تحديد الزمن المناسب للبث ، مدة ووقتاً ، وتاريخاً يناسب الهدف المحدد ، فالكل دورة إذاعية أو إنتاجية خطة وهدف تتكامل مع بعضها بعضاً وفق السياسة العامة للمؤسسة الإعلامية أو النظام العام في الدولة ، وهو كذلك يرتبط بنوع الجمهور وفئاته ومستوياته واهتماماته </a:t>
            </a:r>
            <a:r>
              <a:rPr lang="ar-SA" sz="3600" dirty="0"/>
              <a:t>فتحديد الوقت عامل مهم جدا </a:t>
            </a:r>
            <a:r>
              <a:rPr lang="ar-SA" sz="3600" dirty="0" err="1"/>
              <a:t>فى</a:t>
            </a:r>
            <a:r>
              <a:rPr lang="ar-SA" sz="3600" dirty="0"/>
              <a:t> نجاح العمل حيث إنك بذلك تضمن أن إنتاجك يصل إلي من أنتج من أجلهم  .</a:t>
            </a:r>
            <a:endParaRPr lang="en-US" sz="3600" dirty="0"/>
          </a:p>
          <a:p>
            <a:pPr marL="0" indent="0" algn="r" rtl="1">
              <a:buNone/>
            </a:pPr>
            <a:r>
              <a:rPr lang="ar-SA" sz="3600" b="1" dirty="0"/>
              <a:t>7- تحديد ميزانية مبدئية للإنتاج  : </a:t>
            </a:r>
            <a:r>
              <a:rPr lang="ar-SA" sz="3600" dirty="0"/>
              <a:t>ضع ميزانية مبدئية للعمل المقبل على إنتاجه وذلك بالأخذ </a:t>
            </a:r>
            <a:r>
              <a:rPr lang="ar-SA" sz="3600" dirty="0" err="1"/>
              <a:t>فى</a:t>
            </a:r>
            <a:r>
              <a:rPr lang="ar-SA" sz="3600" dirty="0"/>
              <a:t> الحسبان كل ما يحتاج إليه العمل من مواد استهلاكية ثابتة .</a:t>
            </a:r>
            <a:endParaRPr lang="en-US" sz="3600" dirty="0"/>
          </a:p>
          <a:p>
            <a:pPr marL="0" indent="0" algn="r">
              <a:buNone/>
            </a:pPr>
            <a:endParaRPr lang="en-US" sz="3600" dirty="0"/>
          </a:p>
        </p:txBody>
      </p:sp>
    </p:spTree>
    <p:extLst>
      <p:ext uri="{BB962C8B-B14F-4D97-AF65-F5344CB8AC3E}">
        <p14:creationId xmlns:p14="http://schemas.microsoft.com/office/powerpoint/2010/main" val="2716367130"/>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381000"/>
            <a:ext cx="8610600" cy="6096000"/>
          </a:xfrm>
        </p:spPr>
        <p:style>
          <a:lnRef idx="1">
            <a:schemeClr val="accent5"/>
          </a:lnRef>
          <a:fillRef idx="2">
            <a:schemeClr val="accent5"/>
          </a:fillRef>
          <a:effectRef idx="1">
            <a:schemeClr val="accent5"/>
          </a:effectRef>
          <a:fontRef idx="minor">
            <a:schemeClr val="dk1"/>
          </a:fontRef>
        </p:style>
        <p:txBody>
          <a:bodyPr>
            <a:normAutofit/>
          </a:bodyPr>
          <a:lstStyle/>
          <a:p>
            <a:pPr marL="0" indent="0" algn="r" rtl="1">
              <a:buNone/>
            </a:pPr>
            <a:r>
              <a:rPr lang="ar-SA" b="1" dirty="0"/>
              <a:t>8- الحصول على الموافقة المبدئية للإنتاج : </a:t>
            </a:r>
            <a:r>
              <a:rPr lang="ar-SA" dirty="0"/>
              <a:t>لخص كل ما سبق ذكره من النقاط الستة السابقة وقدمه إلي </a:t>
            </a:r>
            <a:r>
              <a:rPr lang="ar-SA" dirty="0" err="1"/>
              <a:t>مسئولى</a:t>
            </a:r>
            <a:r>
              <a:rPr lang="ar-SA" dirty="0"/>
              <a:t> الإنتاج </a:t>
            </a:r>
            <a:r>
              <a:rPr lang="ar-SA" dirty="0" err="1"/>
              <a:t>فى</a:t>
            </a:r>
            <a:r>
              <a:rPr lang="ar-SA" dirty="0"/>
              <a:t> المحطة أو للجهة المراد تقديم الإنتاج إليها.</a:t>
            </a:r>
            <a:endParaRPr lang="en-US" dirty="0"/>
          </a:p>
          <a:p>
            <a:pPr marL="0" indent="0" algn="r" rtl="1">
              <a:buNone/>
            </a:pPr>
            <a:r>
              <a:rPr lang="ar-SA" b="1" dirty="0"/>
              <a:t>9- عقد لقاء </a:t>
            </a:r>
            <a:r>
              <a:rPr lang="ar-SA" b="1" dirty="0" err="1"/>
              <a:t>ثانى</a:t>
            </a:r>
            <a:r>
              <a:rPr lang="ar-SA" b="1" dirty="0"/>
              <a:t> بعناصر الإنتاج : </a:t>
            </a:r>
            <a:r>
              <a:rPr lang="ar-SA" dirty="0" err="1"/>
              <a:t>فى</a:t>
            </a:r>
            <a:r>
              <a:rPr lang="ar-SA" dirty="0"/>
              <a:t> هذا اللقاء يتم أخذ رأى الفنانين المنفذين ودراسة العمل من كافة جوانبه وكلما كان هذا ساخنا وفر وقتا عند العمل على أرضية الواقع.</a:t>
            </a:r>
            <a:endParaRPr lang="en-US" dirty="0"/>
          </a:p>
          <a:p>
            <a:pPr marL="0" indent="0" algn="r" rtl="1">
              <a:buNone/>
            </a:pPr>
            <a:r>
              <a:rPr lang="ar-SA" b="1" dirty="0"/>
              <a:t>10- تحديد مواعيد التمرينات والتسجيل : </a:t>
            </a:r>
            <a:r>
              <a:rPr lang="ar-SA" dirty="0"/>
              <a:t> تتم بالاتصالات مع المسئولين </a:t>
            </a:r>
            <a:r>
              <a:rPr lang="ar-SA" dirty="0" err="1"/>
              <a:t>فى</a:t>
            </a:r>
            <a:r>
              <a:rPr lang="ar-SA" dirty="0"/>
              <a:t> المحطة لوضع برنامج محدد لإجراء التمرينات ومن ثم تحديد مواعيد التسجيل وهناك نماذج خاصة لتحديد الحجز وهذه النماذج تختلف من محطة إلي أخرى.</a:t>
            </a:r>
            <a:endParaRPr lang="en-US" dirty="0"/>
          </a:p>
          <a:p>
            <a:pPr marL="0" indent="0" algn="r">
              <a:buNone/>
            </a:pPr>
            <a:endParaRPr lang="en-US" dirty="0"/>
          </a:p>
        </p:txBody>
      </p:sp>
    </p:spTree>
    <p:extLst>
      <p:ext uri="{BB962C8B-B14F-4D97-AF65-F5344CB8AC3E}">
        <p14:creationId xmlns:p14="http://schemas.microsoft.com/office/powerpoint/2010/main" val="3579804380"/>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381000"/>
            <a:ext cx="8686800" cy="6096000"/>
          </a:xfrm>
        </p:spPr>
        <p:style>
          <a:lnRef idx="1">
            <a:schemeClr val="accent4"/>
          </a:lnRef>
          <a:fillRef idx="2">
            <a:schemeClr val="accent4"/>
          </a:fillRef>
          <a:effectRef idx="1">
            <a:schemeClr val="accent4"/>
          </a:effectRef>
          <a:fontRef idx="minor">
            <a:schemeClr val="dk1"/>
          </a:fontRef>
        </p:style>
        <p:txBody>
          <a:bodyPr>
            <a:noAutofit/>
          </a:bodyPr>
          <a:lstStyle/>
          <a:p>
            <a:pPr marL="0" indent="0" algn="r" rtl="1">
              <a:buNone/>
            </a:pPr>
            <a:r>
              <a:rPr lang="ar-SA" sz="4400" b="1" dirty="0"/>
              <a:t>11 – تحديد الاحتياجات الفنية النهائية للإنتاج : </a:t>
            </a:r>
            <a:r>
              <a:rPr lang="ar-SA" sz="4400" dirty="0"/>
              <a:t>قدم قائمة الاحتياجات الفنية وعادة ما تحصل على تلك القائمة من المخرج الفني الذى يكون من ضمن عناصر الإنتاج المنفذة .</a:t>
            </a:r>
            <a:endParaRPr lang="en-US" sz="4400" dirty="0"/>
          </a:p>
          <a:p>
            <a:pPr marL="0" indent="0" algn="r" rtl="1">
              <a:buNone/>
            </a:pPr>
            <a:r>
              <a:rPr lang="ar-SA" sz="4400" b="1" dirty="0"/>
              <a:t>12- إعداد الميزانية النهائية للإنتاج : </a:t>
            </a:r>
            <a:r>
              <a:rPr lang="ar-SA" sz="4400" dirty="0"/>
              <a:t> بعد تكامل العمل من حيث تحديد كافة الاحتياجات وما طرأ على العمل من تعديل بالإضافة أو الحذف يجب الآن أن تضع الميزانية النهائية للعمل.</a:t>
            </a:r>
            <a:endParaRPr lang="en-US" sz="4400" dirty="0"/>
          </a:p>
          <a:p>
            <a:pPr marL="0" indent="0" algn="r">
              <a:buNone/>
            </a:pPr>
            <a:endParaRPr lang="en-US" sz="4400" dirty="0"/>
          </a:p>
        </p:txBody>
      </p:sp>
    </p:spTree>
    <p:extLst>
      <p:ext uri="{BB962C8B-B14F-4D97-AF65-F5344CB8AC3E}">
        <p14:creationId xmlns:p14="http://schemas.microsoft.com/office/powerpoint/2010/main" val="3027818121"/>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304800"/>
            <a:ext cx="8610600" cy="6172200"/>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r" rtl="1">
              <a:buNone/>
            </a:pPr>
            <a:r>
              <a:rPr lang="ar-SA" b="1" dirty="0"/>
              <a:t>13- التجارب والتنفيذ : </a:t>
            </a:r>
            <a:r>
              <a:rPr lang="ar-SA" dirty="0" err="1"/>
              <a:t>فى</a:t>
            </a:r>
            <a:r>
              <a:rPr lang="ar-SA" dirty="0"/>
              <a:t> هذه المرحلة يبدأ دور المخرج وهو في العادة الذي يقوم بإجراء التجارب ومن ثم يقوم بتسجيل </a:t>
            </a:r>
            <a:r>
              <a:rPr lang="ar-SA" dirty="0" err="1"/>
              <a:t>العمل.حاول</a:t>
            </a:r>
            <a:r>
              <a:rPr lang="ar-SA" dirty="0"/>
              <a:t> قدر الإمكان حضور التجارب وسجل ملاحظاتك ومن ثم يمكنك مناقشة المخرج فيها قبل البدء بالتسجيل الفعلي.</a:t>
            </a:r>
            <a:endParaRPr lang="en-US" dirty="0"/>
          </a:p>
          <a:p>
            <a:pPr marL="0" indent="0" algn="r" rtl="1">
              <a:buNone/>
            </a:pPr>
            <a:r>
              <a:rPr lang="ar-SA" b="1" dirty="0"/>
              <a:t>14 - الدعاية والإعلان للإنتاج الإعلامي : </a:t>
            </a:r>
            <a:r>
              <a:rPr lang="ar-SA" dirty="0"/>
              <a:t>وجب إعداد دعاية مناسبة للعمل وتبدأ هذه المرحلة مع بداية التجارب الأولية وبداية التسجيل </a:t>
            </a:r>
            <a:r>
              <a:rPr lang="ar-SA" dirty="0" err="1"/>
              <a:t>الفعلى</a:t>
            </a:r>
            <a:r>
              <a:rPr lang="ar-SA" dirty="0"/>
              <a:t> للعمل حتى إذا ما جاء وقت العرض يكون الجمهور ملماً نوعاً ما بما ستقدمه له ويتوقف نجاح العديد من الأعمال على مدى قدرة الدعاية والإعلان عن العمل </a:t>
            </a:r>
            <a:r>
              <a:rPr lang="ar-SA" dirty="0" err="1"/>
              <a:t>فى</a:t>
            </a:r>
            <a:r>
              <a:rPr lang="ar-SA" dirty="0"/>
              <a:t> تشويق الجمهور لذلك العمل .</a:t>
            </a:r>
            <a:endParaRPr lang="en-US" dirty="0"/>
          </a:p>
          <a:p>
            <a:pPr marL="0" indent="0" algn="r">
              <a:buNone/>
            </a:pPr>
            <a:endParaRPr lang="en-US" dirty="0"/>
          </a:p>
        </p:txBody>
      </p:sp>
    </p:spTree>
    <p:extLst>
      <p:ext uri="{BB962C8B-B14F-4D97-AF65-F5344CB8AC3E}">
        <p14:creationId xmlns:p14="http://schemas.microsoft.com/office/powerpoint/2010/main" val="722321618"/>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pPr rtl="1"/>
            <a:r>
              <a:rPr lang="ar-EG" sz="5400" dirty="0" smtClean="0">
                <a:cs typeface="PT Bold Heading" pitchFamily="2" charset="-78"/>
              </a:rPr>
              <a:t/>
            </a:r>
            <a:br>
              <a:rPr lang="ar-EG" sz="5400" dirty="0" smtClean="0">
                <a:cs typeface="PT Bold Heading" pitchFamily="2" charset="-78"/>
              </a:rPr>
            </a:br>
            <a:r>
              <a:rPr lang="ar-SA" sz="5400" dirty="0" smtClean="0">
                <a:cs typeface="PT Bold Heading" pitchFamily="2" charset="-78"/>
              </a:rPr>
              <a:t>إنتـاج </a:t>
            </a:r>
            <a:r>
              <a:rPr lang="ar-SA" sz="5400" dirty="0">
                <a:cs typeface="PT Bold Heading" pitchFamily="2" charset="-78"/>
              </a:rPr>
              <a:t>برامـج الراديــــو</a:t>
            </a:r>
            <a:r>
              <a:rPr lang="en-US" sz="5400" dirty="0">
                <a:cs typeface="PT Bold Heading" pitchFamily="2" charset="-78"/>
              </a:rPr>
              <a:t/>
            </a:r>
            <a:br>
              <a:rPr lang="en-US" sz="5400" dirty="0">
                <a:cs typeface="PT Bold Heading" pitchFamily="2" charset="-78"/>
              </a:rPr>
            </a:br>
            <a:endParaRPr lang="en-US" sz="5400" dirty="0">
              <a:cs typeface="PT Bold Heading" pitchFamily="2" charset="-78"/>
            </a:endParaRPr>
          </a:p>
        </p:txBody>
      </p:sp>
      <p:sp>
        <p:nvSpPr>
          <p:cNvPr id="3" name="عنصر نائب للمحتوى 2"/>
          <p:cNvSpPr>
            <a:spLocks noGrp="1"/>
          </p:cNvSpPr>
          <p:nvPr>
            <p:ph idx="1"/>
          </p:nvPr>
        </p:nvSpPr>
        <p:spPr>
          <a:xfrm>
            <a:off x="228600" y="1600200"/>
            <a:ext cx="8763000" cy="5105400"/>
          </a:xfrm>
        </p:spPr>
        <p:style>
          <a:lnRef idx="1">
            <a:schemeClr val="accent5"/>
          </a:lnRef>
          <a:fillRef idx="2">
            <a:schemeClr val="accent5"/>
          </a:fillRef>
          <a:effectRef idx="1">
            <a:schemeClr val="accent5"/>
          </a:effectRef>
          <a:fontRef idx="minor">
            <a:schemeClr val="dk1"/>
          </a:fontRef>
        </p:style>
        <p:txBody>
          <a:bodyPr>
            <a:noAutofit/>
          </a:bodyPr>
          <a:lstStyle/>
          <a:p>
            <a:pPr algn="r" rtl="1"/>
            <a:r>
              <a:rPr lang="ar-SA" sz="3600" dirty="0">
                <a:cs typeface="PT Bold Heading" pitchFamily="2" charset="-78"/>
              </a:rPr>
              <a:t>يعتمد إنتاج البرامج على العمل </a:t>
            </a:r>
            <a:r>
              <a:rPr lang="ar-SA" sz="3600" dirty="0" err="1">
                <a:cs typeface="PT Bold Heading" pitchFamily="2" charset="-78"/>
              </a:rPr>
              <a:t>الجماعى</a:t>
            </a:r>
            <a:r>
              <a:rPr lang="ar-SA" sz="3600" dirty="0">
                <a:cs typeface="PT Bold Heading" pitchFamily="2" charset="-78"/>
              </a:rPr>
              <a:t> لفريق الإنتاج ويتطلب الإعداد السليم وحسن التنظيم والإدارة والإشراف والمتابعة   .</a:t>
            </a:r>
            <a:endParaRPr lang="en-US" sz="3600" dirty="0">
              <a:cs typeface="PT Bold Heading" pitchFamily="2" charset="-78"/>
            </a:endParaRPr>
          </a:p>
          <a:p>
            <a:pPr algn="r" rtl="1"/>
            <a:r>
              <a:rPr lang="ar-EG" sz="3600" dirty="0">
                <a:cs typeface="PT Bold Heading" pitchFamily="2" charset="-78"/>
              </a:rPr>
              <a:t>إنتاج برامج الراديو يمثل صورة صادقة وملموسة لتأثير تكنولوجيا العصر وإنجازاته ، الذى يتطلب العمل </a:t>
            </a:r>
            <a:r>
              <a:rPr lang="ar-EG" sz="3600" dirty="0" err="1">
                <a:cs typeface="PT Bold Heading" pitchFamily="2" charset="-78"/>
              </a:rPr>
              <a:t>الجماعى</a:t>
            </a:r>
            <a:r>
              <a:rPr lang="ar-EG" sz="3600" dirty="0">
                <a:cs typeface="PT Bold Heading" pitchFamily="2" charset="-78"/>
              </a:rPr>
              <a:t> ولا تستطيع إذاعة أن تعمل بكفاءة ونجاح دون إنتاج البرامج ويكون الإنتاج محلياً أو بالتبادل أو الشراء والإهداء ، وفق السياسة العامة للإذاعة .</a:t>
            </a:r>
            <a:endParaRPr lang="en-US" sz="3600" dirty="0">
              <a:cs typeface="PT Bold Heading" pitchFamily="2" charset="-78"/>
            </a:endParaRPr>
          </a:p>
          <a:p>
            <a:pPr algn="r"/>
            <a:endParaRPr lang="en-US" sz="3600" dirty="0">
              <a:cs typeface="PT Bold Heading" pitchFamily="2" charset="-78"/>
            </a:endParaRPr>
          </a:p>
        </p:txBody>
      </p:sp>
    </p:spTree>
    <p:extLst>
      <p:ext uri="{BB962C8B-B14F-4D97-AF65-F5344CB8AC3E}">
        <p14:creationId xmlns:p14="http://schemas.microsoft.com/office/powerpoint/2010/main" val="1260647231"/>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Autofit/>
          </a:bodyPr>
          <a:lstStyle/>
          <a:p>
            <a:pPr rtl="1"/>
            <a:r>
              <a:rPr lang="ar-EG" sz="6000" dirty="0" smtClean="0">
                <a:cs typeface="PT Bold Heading" pitchFamily="2" charset="-78"/>
              </a:rPr>
              <a:t/>
            </a:r>
            <a:br>
              <a:rPr lang="ar-EG" sz="6000" dirty="0" smtClean="0">
                <a:cs typeface="PT Bold Heading" pitchFamily="2" charset="-78"/>
              </a:rPr>
            </a:br>
            <a:r>
              <a:rPr lang="ar-SA" sz="6000" dirty="0" smtClean="0">
                <a:cs typeface="PT Bold Heading" pitchFamily="2" charset="-78"/>
              </a:rPr>
              <a:t>عناصر </a:t>
            </a:r>
            <a:r>
              <a:rPr lang="ar-SA" sz="6000" dirty="0">
                <a:cs typeface="PT Bold Heading" pitchFamily="2" charset="-78"/>
              </a:rPr>
              <a:t>الإنتاج الإذاعي</a:t>
            </a:r>
            <a:r>
              <a:rPr lang="ar-SA" sz="6000" b="1" dirty="0">
                <a:cs typeface="PT Bold Heading" pitchFamily="2" charset="-78"/>
              </a:rPr>
              <a:t>:</a:t>
            </a:r>
            <a:r>
              <a:rPr lang="en-US" sz="6000" dirty="0">
                <a:cs typeface="PT Bold Heading" pitchFamily="2" charset="-78"/>
              </a:rPr>
              <a:t/>
            </a:r>
            <a:br>
              <a:rPr lang="en-US" sz="6000" dirty="0">
                <a:cs typeface="PT Bold Heading" pitchFamily="2" charset="-78"/>
              </a:rPr>
            </a:br>
            <a:endParaRPr lang="en-US" sz="6000" dirty="0">
              <a:cs typeface="PT Bold Heading" pitchFamily="2" charset="-78"/>
            </a:endParaRPr>
          </a:p>
        </p:txBody>
      </p:sp>
      <p:sp>
        <p:nvSpPr>
          <p:cNvPr id="3" name="عنصر نائب للمحتوى 2"/>
          <p:cNvSpPr>
            <a:spLocks noGrp="1"/>
          </p:cNvSpPr>
          <p:nvPr>
            <p:ph idx="1"/>
          </p:nvPr>
        </p:nvSpPr>
        <p:spPr>
          <a:xfrm>
            <a:off x="228600" y="1600200"/>
            <a:ext cx="8686800" cy="5029200"/>
          </a:xfrm>
        </p:spPr>
        <p:style>
          <a:lnRef idx="1">
            <a:schemeClr val="accent6"/>
          </a:lnRef>
          <a:fillRef idx="2">
            <a:schemeClr val="accent6"/>
          </a:fillRef>
          <a:effectRef idx="1">
            <a:schemeClr val="accent6"/>
          </a:effectRef>
          <a:fontRef idx="minor">
            <a:schemeClr val="dk1"/>
          </a:fontRef>
        </p:style>
        <p:txBody>
          <a:bodyPr>
            <a:normAutofit/>
          </a:bodyPr>
          <a:lstStyle/>
          <a:p>
            <a:pPr algn="r" rtl="1"/>
            <a:r>
              <a:rPr lang="ar-SA" dirty="0">
                <a:cs typeface="PT Bold Heading" pitchFamily="2" charset="-78"/>
              </a:rPr>
              <a:t>تعتمد الإذاعة المسموعة (الراديو) أساساً على الصوت، أي على حاسة السمع؛ مع مراعاة أنَّ المادة المذاعة تسمع مرة واحدة، فلا بُدَّ إذاً أنْ تتسم بالوضوح والاختصار والدقة في انتقاء الكلمات المعبرة عن المضمون والبعد عن استخدام الكلمات والعبارات المعقّدة والجمل المطولة والمركبة، والألفاظ المستهلكة أو المستهجنة، إذ إنَّ البلاغة دائماً في الإيجاز والبيان.</a:t>
            </a:r>
            <a:endParaRPr lang="en-US" dirty="0">
              <a:cs typeface="PT Bold Heading" pitchFamily="2" charset="-78"/>
            </a:endParaRPr>
          </a:p>
          <a:p>
            <a:pPr algn="r" rtl="1"/>
            <a:r>
              <a:rPr lang="ar-SA" dirty="0">
                <a:cs typeface="PT Bold Heading" pitchFamily="2" charset="-78"/>
              </a:rPr>
              <a:t>من هنا نعلم أنَّ الكلمة المنطوقة هي العنصر الأول في العمل الإذاعي .</a:t>
            </a:r>
            <a:endParaRPr lang="en-US" dirty="0">
              <a:cs typeface="PT Bold Heading" pitchFamily="2" charset="-78"/>
            </a:endParaRPr>
          </a:p>
          <a:p>
            <a:pPr algn="r"/>
            <a:endParaRPr lang="en-US" dirty="0">
              <a:cs typeface="PT Bold Heading" pitchFamily="2" charset="-78"/>
            </a:endParaRPr>
          </a:p>
        </p:txBody>
      </p:sp>
    </p:spTree>
    <p:extLst>
      <p:ext uri="{BB962C8B-B14F-4D97-AF65-F5344CB8AC3E}">
        <p14:creationId xmlns:p14="http://schemas.microsoft.com/office/powerpoint/2010/main" val="3383107903"/>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Autofit/>
          </a:bodyPr>
          <a:lstStyle/>
          <a:p>
            <a:pPr rtl="1"/>
            <a:r>
              <a:rPr lang="ar-EG" sz="5400" b="1" dirty="0" smtClean="0">
                <a:cs typeface="PT Bold Heading" pitchFamily="2" charset="-78"/>
              </a:rPr>
              <a:t/>
            </a:r>
            <a:br>
              <a:rPr lang="ar-EG" sz="5400" b="1" dirty="0" smtClean="0">
                <a:cs typeface="PT Bold Heading" pitchFamily="2" charset="-78"/>
              </a:rPr>
            </a:br>
            <a:r>
              <a:rPr lang="ar-SA" sz="5400" b="1" dirty="0" smtClean="0">
                <a:cs typeface="PT Bold Heading" pitchFamily="2" charset="-78"/>
              </a:rPr>
              <a:t>مصادر </a:t>
            </a:r>
            <a:r>
              <a:rPr lang="ar-SA" sz="5400" b="1" dirty="0">
                <a:cs typeface="PT Bold Heading" pitchFamily="2" charset="-78"/>
              </a:rPr>
              <a:t>الصوت في الإذاعة :</a:t>
            </a:r>
            <a:r>
              <a:rPr lang="en-US" sz="5400" dirty="0">
                <a:cs typeface="PT Bold Heading" pitchFamily="2" charset="-78"/>
              </a:rPr>
              <a:t/>
            </a:r>
            <a:br>
              <a:rPr lang="en-US" sz="5400" dirty="0">
                <a:cs typeface="PT Bold Heading" pitchFamily="2" charset="-78"/>
              </a:rPr>
            </a:br>
            <a:endParaRPr lang="en-US" sz="5400" dirty="0">
              <a:cs typeface="PT Bold Heading" pitchFamily="2" charset="-78"/>
            </a:endParaRPr>
          </a:p>
        </p:txBody>
      </p:sp>
      <p:sp>
        <p:nvSpPr>
          <p:cNvPr id="3" name="عنصر نائب للمحتوى 2"/>
          <p:cNvSpPr>
            <a:spLocks noGrp="1"/>
          </p:cNvSpPr>
          <p:nvPr>
            <p:ph idx="1"/>
          </p:nvPr>
        </p:nvSpPr>
        <p:spPr>
          <a:xfrm>
            <a:off x="228600" y="1600200"/>
            <a:ext cx="8686800" cy="5029200"/>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r" rtl="1"/>
            <a:r>
              <a:rPr lang="ar-SA" dirty="0">
                <a:cs typeface="PT Bold Heading" pitchFamily="2" charset="-78"/>
              </a:rPr>
              <a:t>مصادر الصوت في الإذاعة هي: الشرائط المسجلة والأسطوانات، الموسيقى والمؤثرات الصوتية، بجانب الكلام المباشر الحي الذي يأتي على لسان المذيع أو مقدم البرنامج على الهواء دون تسجيل مسبق.</a:t>
            </a:r>
            <a:endParaRPr lang="en-US" dirty="0">
              <a:cs typeface="PT Bold Heading" pitchFamily="2" charset="-78"/>
            </a:endParaRPr>
          </a:p>
          <a:p>
            <a:pPr algn="r" rtl="1"/>
            <a:r>
              <a:rPr lang="ar-SA" dirty="0">
                <a:cs typeface="PT Bold Heading" pitchFamily="2" charset="-78"/>
              </a:rPr>
              <a:t>كاتب النص الإذاعي لا بُدَّ له أنْ يلم بخصائص الإذاعة والإمكانات الفنية للاستديو الإذاعي من ميكروفونات وغيرها، وأنْ يعرف شيئاً عن هندسة </a:t>
            </a:r>
            <a:r>
              <a:rPr lang="ar-SA" dirty="0" err="1">
                <a:cs typeface="PT Bold Heading" pitchFamily="2" charset="-78"/>
              </a:rPr>
              <a:t>الأستديو</a:t>
            </a:r>
            <a:r>
              <a:rPr lang="ar-SA" dirty="0">
                <a:cs typeface="PT Bold Heading" pitchFamily="2" charset="-78"/>
              </a:rPr>
              <a:t> وهندسة الصوت، بجانب معرفته بأنواع الميكروفونات وأنواع الاستوديوهات وملحقاتها كغرف المراقبة الملحقة </a:t>
            </a:r>
            <a:r>
              <a:rPr lang="ar-SA" dirty="0" err="1">
                <a:cs typeface="PT Bold Heading" pitchFamily="2" charset="-78"/>
              </a:rPr>
              <a:t>بالاستوديوهات</a:t>
            </a:r>
            <a:r>
              <a:rPr lang="ar-SA" dirty="0">
                <a:cs typeface="PT Bold Heading" pitchFamily="2" charset="-78"/>
              </a:rPr>
              <a:t> أو حجرة المراقبة الرئيسية .</a:t>
            </a:r>
            <a:endParaRPr lang="en-US" dirty="0">
              <a:cs typeface="PT Bold Heading" pitchFamily="2" charset="-78"/>
            </a:endParaRPr>
          </a:p>
          <a:p>
            <a:pPr algn="r"/>
            <a:endParaRPr lang="en-US" dirty="0">
              <a:cs typeface="PT Bold Heading" pitchFamily="2" charset="-78"/>
            </a:endParaRPr>
          </a:p>
        </p:txBody>
      </p:sp>
    </p:spTree>
    <p:extLst>
      <p:ext uri="{BB962C8B-B14F-4D97-AF65-F5344CB8AC3E}">
        <p14:creationId xmlns:p14="http://schemas.microsoft.com/office/powerpoint/2010/main" val="3010329705"/>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pPr rtl="1"/>
            <a:r>
              <a:rPr lang="ar-SA" sz="3600" dirty="0">
                <a:cs typeface="PT Bold Heading" pitchFamily="2" charset="-78"/>
              </a:rPr>
              <a:t>أهم الشخصيات العاملة في إنتاج البرامج بالإذاعة</a:t>
            </a:r>
            <a:endParaRPr lang="en-US" sz="3600" dirty="0">
              <a:cs typeface="PT Bold Heading" pitchFamily="2" charset="-78"/>
            </a:endParaRPr>
          </a:p>
        </p:txBody>
      </p:sp>
      <p:sp>
        <p:nvSpPr>
          <p:cNvPr id="3" name="عنصر نائب للمحتوى 2"/>
          <p:cNvSpPr>
            <a:spLocks noGrp="1"/>
          </p:cNvSpPr>
          <p:nvPr>
            <p:ph idx="1"/>
          </p:nvPr>
        </p:nvSpPr>
        <p:spPr>
          <a:xfrm>
            <a:off x="228600" y="1600200"/>
            <a:ext cx="8763000" cy="4953000"/>
          </a:xfrm>
        </p:spPr>
        <p:style>
          <a:lnRef idx="1">
            <a:schemeClr val="accent6"/>
          </a:lnRef>
          <a:fillRef idx="2">
            <a:schemeClr val="accent6"/>
          </a:fillRef>
          <a:effectRef idx="1">
            <a:schemeClr val="accent6"/>
          </a:effectRef>
          <a:fontRef idx="minor">
            <a:schemeClr val="dk1"/>
          </a:fontRef>
        </p:style>
        <p:txBody>
          <a:bodyPr>
            <a:noAutofit/>
          </a:bodyPr>
          <a:lstStyle/>
          <a:p>
            <a:pPr algn="r" rtl="1"/>
            <a:r>
              <a:rPr lang="ar-SA" sz="4000" dirty="0">
                <a:cs typeface="PT Bold Heading" pitchFamily="2" charset="-78"/>
              </a:rPr>
              <a:t>المذيع، والمخرج، ومهندس الاستديو، ومهندس الإرسال، وكاتب النص، وفني الصوت، ومدير أو مراقب الاستديو، بجانب ضابط الحجز، ومنسق البرامج، ومراقب البرنامج، وفني المكتبة، وعامل الاستديو.</a:t>
            </a:r>
            <a:endParaRPr lang="en-US" sz="4000" dirty="0">
              <a:cs typeface="PT Bold Heading" pitchFamily="2" charset="-78"/>
            </a:endParaRPr>
          </a:p>
          <a:p>
            <a:pPr algn="r" rtl="1"/>
            <a:r>
              <a:rPr lang="ar-SA" sz="4000" dirty="0">
                <a:cs typeface="PT Bold Heading" pitchFamily="2" charset="-78"/>
              </a:rPr>
              <a:t>والمذيع قد يكون قارئاً للأخبار أو مذيعاً للربط أو مقدماً للبرامج أو محاوراً أو مديراً لندوة أو نقاش أو مندوباً.</a:t>
            </a:r>
            <a:endParaRPr lang="en-US" sz="4000" dirty="0">
              <a:cs typeface="PT Bold Heading" pitchFamily="2" charset="-78"/>
            </a:endParaRPr>
          </a:p>
          <a:p>
            <a:pPr algn="r"/>
            <a:endParaRPr lang="en-US" sz="4000" dirty="0">
              <a:cs typeface="PT Bold Heading" pitchFamily="2" charset="-78"/>
            </a:endParaRPr>
          </a:p>
        </p:txBody>
      </p:sp>
    </p:spTree>
    <p:extLst>
      <p:ext uri="{BB962C8B-B14F-4D97-AF65-F5344CB8AC3E}">
        <p14:creationId xmlns:p14="http://schemas.microsoft.com/office/powerpoint/2010/main" val="4160932932"/>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381000"/>
            <a:ext cx="8610600" cy="6172200"/>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r" rtl="1">
              <a:buNone/>
            </a:pPr>
            <a:r>
              <a:rPr lang="ar-EG" sz="3600" b="1" dirty="0" smtClean="0">
                <a:cs typeface="PT Bold Heading" pitchFamily="2" charset="-78"/>
              </a:rPr>
              <a:t>المحاضرة الثامنـة : </a:t>
            </a:r>
            <a:r>
              <a:rPr lang="ar-SA" sz="3600" b="1" dirty="0" smtClean="0">
                <a:cs typeface="PT Bold Heading" pitchFamily="2" charset="-78"/>
              </a:rPr>
              <a:t>إنتاج البرامج الإخبارية للراديو والتليفزيون </a:t>
            </a:r>
            <a:endParaRPr lang="en-US" sz="3600" dirty="0" smtClean="0">
              <a:cs typeface="PT Bold Heading" pitchFamily="2" charset="-78"/>
            </a:endParaRPr>
          </a:p>
          <a:p>
            <a:pPr marL="0" indent="0" algn="r" rtl="1">
              <a:buNone/>
            </a:pPr>
            <a:r>
              <a:rPr lang="ar-SA" sz="3600" b="1" dirty="0" smtClean="0">
                <a:cs typeface="PT Bold Heading" pitchFamily="2" charset="-78"/>
              </a:rPr>
              <a:t> </a:t>
            </a:r>
            <a:r>
              <a:rPr lang="ar-EG" sz="3600" b="1" dirty="0" smtClean="0">
                <a:cs typeface="PT Bold Heading" pitchFamily="2" charset="-78"/>
              </a:rPr>
              <a:t>المحاضرة التاسـعة : </a:t>
            </a:r>
            <a:r>
              <a:rPr lang="ar-SA" sz="3600" b="1" dirty="0" smtClean="0">
                <a:cs typeface="PT Bold Heading" pitchFamily="2" charset="-78"/>
              </a:rPr>
              <a:t>إنتاج المجلة الإذاعية  .. </a:t>
            </a:r>
            <a:endParaRPr lang="en-US" sz="3600" dirty="0" smtClean="0">
              <a:cs typeface="PT Bold Heading" pitchFamily="2" charset="-78"/>
            </a:endParaRPr>
          </a:p>
          <a:p>
            <a:pPr marL="0" indent="0" algn="r" rtl="1">
              <a:buNone/>
            </a:pPr>
            <a:r>
              <a:rPr lang="ar-EG" sz="3600" b="1" dirty="0" smtClean="0">
                <a:cs typeface="PT Bold Heading" pitchFamily="2" charset="-78"/>
              </a:rPr>
              <a:t>المحاضرة العـاشـرة : </a:t>
            </a:r>
            <a:r>
              <a:rPr lang="ar-SA" sz="3600" b="1" dirty="0" smtClean="0">
                <a:cs typeface="PT Bold Heading" pitchFamily="2" charset="-78"/>
              </a:rPr>
              <a:t>إنتاج الحديث المباشر .. </a:t>
            </a:r>
            <a:endParaRPr lang="en-US" sz="3600" dirty="0" smtClean="0">
              <a:cs typeface="PT Bold Heading" pitchFamily="2" charset="-78"/>
            </a:endParaRPr>
          </a:p>
          <a:p>
            <a:pPr marL="0" indent="0" algn="r" rtl="1">
              <a:buNone/>
            </a:pPr>
            <a:r>
              <a:rPr lang="ar-SA" sz="3600" b="1" dirty="0" smtClean="0">
                <a:cs typeface="PT Bold Heading" pitchFamily="2" charset="-78"/>
              </a:rPr>
              <a:t>المحاضرة الحادية عشر : إنتاج الحوار الإذاعي والتليفزيوني.. </a:t>
            </a:r>
            <a:endParaRPr lang="en-US" sz="3600" dirty="0" smtClean="0">
              <a:cs typeface="PT Bold Heading" pitchFamily="2" charset="-78"/>
            </a:endParaRPr>
          </a:p>
          <a:p>
            <a:pPr marL="0" indent="0" algn="r" rtl="1">
              <a:buNone/>
            </a:pPr>
            <a:r>
              <a:rPr lang="ar-SA" sz="3600" b="1" dirty="0" smtClean="0">
                <a:cs typeface="PT Bold Heading" pitchFamily="2" charset="-78"/>
              </a:rPr>
              <a:t>المحاضرة الثانية عشر : إنتاج التحقيق الإذاعي .  </a:t>
            </a:r>
            <a:endParaRPr lang="en-US" sz="3600" dirty="0" smtClean="0">
              <a:cs typeface="PT Bold Heading" pitchFamily="2" charset="-78"/>
            </a:endParaRPr>
          </a:p>
          <a:p>
            <a:pPr marL="0" indent="0" algn="r" rtl="1">
              <a:buNone/>
            </a:pPr>
            <a:r>
              <a:rPr lang="ar-SA" sz="3600" b="1" dirty="0" smtClean="0">
                <a:cs typeface="PT Bold Heading" pitchFamily="2" charset="-78"/>
              </a:rPr>
              <a:t>المحاضرة الثالثة عشر : إنتاج برامج المناقشات .. </a:t>
            </a:r>
            <a:endParaRPr lang="en-US" sz="3600" dirty="0" smtClean="0">
              <a:cs typeface="PT Bold Heading" pitchFamily="2" charset="-78"/>
            </a:endParaRPr>
          </a:p>
          <a:p>
            <a:pPr marL="0" indent="0" algn="r" rtl="1">
              <a:buNone/>
            </a:pPr>
            <a:r>
              <a:rPr lang="ar-SA" sz="3600" b="1" dirty="0" smtClean="0">
                <a:cs typeface="PT Bold Heading" pitchFamily="2" charset="-78"/>
              </a:rPr>
              <a:t>المحاضرة الرابعة عشر : إنتاج برامج </a:t>
            </a:r>
            <a:r>
              <a:rPr lang="ar-SA" sz="3600" b="1" dirty="0" err="1" smtClean="0">
                <a:cs typeface="PT Bold Heading" pitchFamily="2" charset="-78"/>
              </a:rPr>
              <a:t>الفيتشر</a:t>
            </a:r>
            <a:r>
              <a:rPr lang="ar-SA" sz="3600" b="1" dirty="0" smtClean="0">
                <a:cs typeface="PT Bold Heading" pitchFamily="2" charset="-78"/>
              </a:rPr>
              <a:t>.. </a:t>
            </a:r>
            <a:endParaRPr lang="en-US" sz="3600" dirty="0" smtClean="0">
              <a:cs typeface="PT Bold Heading" pitchFamily="2" charset="-78"/>
            </a:endParaRPr>
          </a:p>
          <a:p>
            <a:pPr marL="0" indent="0" algn="r" rtl="1">
              <a:buNone/>
            </a:pPr>
            <a:endParaRPr lang="en-US" sz="3600" dirty="0">
              <a:cs typeface="PT Bold Heading" pitchFamily="2" charset="-78"/>
            </a:endParaRPr>
          </a:p>
        </p:txBody>
      </p:sp>
    </p:spTree>
    <p:extLst>
      <p:ext uri="{BB962C8B-B14F-4D97-AF65-F5344CB8AC3E}">
        <p14:creationId xmlns:p14="http://schemas.microsoft.com/office/powerpoint/2010/main" val="503018483"/>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normAutofit/>
          </a:bodyPr>
          <a:lstStyle/>
          <a:p>
            <a:pPr rtl="1"/>
            <a:r>
              <a:rPr lang="ar-SA" sz="5400" dirty="0">
                <a:cs typeface="PT Bold Heading" pitchFamily="2" charset="-78"/>
              </a:rPr>
              <a:t>مراحل إنتاج برامج الراديو </a:t>
            </a:r>
            <a:endParaRPr lang="en-US" sz="5400" dirty="0">
              <a:cs typeface="PT Bold Heading" pitchFamily="2" charset="-78"/>
            </a:endParaRPr>
          </a:p>
        </p:txBody>
      </p:sp>
      <p:sp>
        <p:nvSpPr>
          <p:cNvPr id="3" name="عنصر نائب للمحتوى 2"/>
          <p:cNvSpPr>
            <a:spLocks noGrp="1"/>
          </p:cNvSpPr>
          <p:nvPr>
            <p:ph idx="1"/>
          </p:nvPr>
        </p:nvSpPr>
        <p:spPr>
          <a:xfrm>
            <a:off x="304800" y="1600200"/>
            <a:ext cx="8382000" cy="4876800"/>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r" rtl="1">
              <a:buNone/>
            </a:pPr>
            <a:r>
              <a:rPr lang="ar-SA" sz="4000" dirty="0">
                <a:cs typeface="PT Bold Heading" pitchFamily="2" charset="-78"/>
              </a:rPr>
              <a:t>1 - مرحلة تحديد الأهداف والأدوار والجمهور </a:t>
            </a:r>
            <a:endParaRPr lang="ar-EG" sz="4000" dirty="0" smtClean="0">
              <a:cs typeface="PT Bold Heading" pitchFamily="2" charset="-78"/>
            </a:endParaRPr>
          </a:p>
          <a:p>
            <a:pPr marL="0" indent="0" algn="r" rtl="1">
              <a:buNone/>
            </a:pPr>
            <a:r>
              <a:rPr lang="ar-SA" sz="7200" dirty="0">
                <a:cs typeface="PT Bold Heading" pitchFamily="2" charset="-78"/>
              </a:rPr>
              <a:t>2 – مرحلة الإعداد </a:t>
            </a:r>
            <a:endParaRPr lang="ar-EG" sz="7200" dirty="0" smtClean="0">
              <a:cs typeface="PT Bold Heading" pitchFamily="2" charset="-78"/>
            </a:endParaRPr>
          </a:p>
          <a:p>
            <a:pPr marL="0" indent="0" algn="r" rtl="1">
              <a:buNone/>
            </a:pPr>
            <a:r>
              <a:rPr lang="ar-SA" sz="7200" dirty="0">
                <a:cs typeface="PT Bold Heading" pitchFamily="2" charset="-78"/>
              </a:rPr>
              <a:t>3 – مرحلة التدريب </a:t>
            </a:r>
            <a:endParaRPr lang="ar-EG" sz="7200" dirty="0" smtClean="0">
              <a:cs typeface="PT Bold Heading" pitchFamily="2" charset="-78"/>
            </a:endParaRPr>
          </a:p>
          <a:p>
            <a:pPr marL="0" indent="0" algn="r" rtl="1">
              <a:buNone/>
            </a:pPr>
            <a:r>
              <a:rPr lang="ar-SA" sz="7200" dirty="0">
                <a:cs typeface="PT Bold Heading" pitchFamily="2" charset="-78"/>
              </a:rPr>
              <a:t>4 – مرحلة المونتاج </a:t>
            </a:r>
            <a:endParaRPr lang="ar-EG" sz="7200" dirty="0" smtClean="0">
              <a:cs typeface="PT Bold Heading" pitchFamily="2" charset="-78"/>
            </a:endParaRPr>
          </a:p>
          <a:p>
            <a:pPr marL="0" indent="0" algn="r" rtl="1">
              <a:buNone/>
            </a:pPr>
            <a:endParaRPr lang="en-US" sz="4000" dirty="0">
              <a:cs typeface="PT Bold Heading" pitchFamily="2" charset="-78"/>
            </a:endParaRPr>
          </a:p>
        </p:txBody>
      </p:sp>
    </p:spTree>
    <p:extLst>
      <p:ext uri="{BB962C8B-B14F-4D97-AF65-F5344CB8AC3E}">
        <p14:creationId xmlns:p14="http://schemas.microsoft.com/office/powerpoint/2010/main" val="2241783949"/>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fontScale="90000"/>
          </a:bodyPr>
          <a:lstStyle/>
          <a:p>
            <a:pPr rtl="1"/>
            <a:r>
              <a:rPr lang="ar-SA" dirty="0">
                <a:cs typeface="PT Bold Heading" pitchFamily="2" charset="-78"/>
              </a:rPr>
              <a:t>1 - مرحلة تحديد الأهداف والأدوار والجمهور </a:t>
            </a:r>
            <a:endParaRPr lang="en-US" dirty="0">
              <a:cs typeface="PT Bold Heading" pitchFamily="2" charset="-78"/>
            </a:endParaRPr>
          </a:p>
        </p:txBody>
      </p:sp>
      <p:sp>
        <p:nvSpPr>
          <p:cNvPr id="3" name="عنصر نائب للمحتوى 2"/>
          <p:cNvSpPr>
            <a:spLocks noGrp="1"/>
          </p:cNvSpPr>
          <p:nvPr>
            <p:ph idx="1"/>
          </p:nvPr>
        </p:nvSpPr>
        <p:spPr>
          <a:xfrm>
            <a:off x="228600" y="1600200"/>
            <a:ext cx="8763000" cy="49530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gn="r" rtl="1"/>
            <a:r>
              <a:rPr lang="ar-EG" dirty="0">
                <a:cs typeface="PT Bold Heading" pitchFamily="2" charset="-78"/>
              </a:rPr>
              <a:t>في هذه المرحلة لابد من تحديد</a:t>
            </a:r>
            <a:r>
              <a:rPr lang="ar-SA" dirty="0">
                <a:cs typeface="PT Bold Heading" pitchFamily="2" charset="-78"/>
              </a:rPr>
              <a:t> الأهداف والأدوار والجمهور المستهدف والأساليب والأشكال </a:t>
            </a:r>
            <a:r>
              <a:rPr lang="ar-SA" dirty="0" err="1">
                <a:cs typeface="PT Bold Heading" pitchFamily="2" charset="-78"/>
              </a:rPr>
              <a:t>التى</a:t>
            </a:r>
            <a:r>
              <a:rPr lang="ar-SA" dirty="0">
                <a:cs typeface="PT Bold Heading" pitchFamily="2" charset="-78"/>
              </a:rPr>
              <a:t> تقدم بها برامج الراديو وأن يضع المسئول عن إنتاج هذه البرامج عدداً من الأسئلة الرئيسية والفرعية </a:t>
            </a:r>
            <a:r>
              <a:rPr lang="ar-SA" dirty="0" err="1">
                <a:cs typeface="PT Bold Heading" pitchFamily="2" charset="-78"/>
              </a:rPr>
              <a:t>التى</a:t>
            </a:r>
            <a:r>
              <a:rPr lang="ar-SA" dirty="0">
                <a:cs typeface="PT Bold Heading" pitchFamily="2" charset="-78"/>
              </a:rPr>
              <a:t> يكون </a:t>
            </a:r>
            <a:r>
              <a:rPr lang="ar-SA" dirty="0" err="1">
                <a:cs typeface="PT Bold Heading" pitchFamily="2" charset="-78"/>
              </a:rPr>
              <a:t>فى</a:t>
            </a:r>
            <a:r>
              <a:rPr lang="ar-SA" dirty="0">
                <a:cs typeface="PT Bold Heading" pitchFamily="2" charset="-78"/>
              </a:rPr>
              <a:t> إجابتها تحقيق للأهداف وبدون هذه الإجابة يصبح من العسير تقدير إمكانيات النجاح .</a:t>
            </a:r>
            <a:endParaRPr lang="en-US" dirty="0">
              <a:cs typeface="PT Bold Heading" pitchFamily="2" charset="-78"/>
            </a:endParaRPr>
          </a:p>
          <a:p>
            <a:pPr algn="r" rtl="1"/>
            <a:r>
              <a:rPr lang="ar-SA" dirty="0">
                <a:cs typeface="PT Bold Heading" pitchFamily="2" charset="-78"/>
              </a:rPr>
              <a:t>ولذلك يقوم المنتج بتحديد الفكرة ويعرضها على المخرج أو على الكاتب المقترح ثم يتم التفاهم الأولى مع المشاركين الكبار الأساسيين وتحديد وكالات الإعلان والمحطات المقصودة للتعاون وجهة التمويل وتحديد الميزانية التقديرية واضحة مدروسة  .</a:t>
            </a:r>
            <a:endParaRPr lang="en-US" dirty="0">
              <a:cs typeface="PT Bold Heading" pitchFamily="2" charset="-78"/>
            </a:endParaRPr>
          </a:p>
          <a:p>
            <a:pPr algn="r" rtl="1"/>
            <a:endParaRPr lang="en-US" dirty="0">
              <a:cs typeface="PT Bold Heading" pitchFamily="2" charset="-78"/>
            </a:endParaRPr>
          </a:p>
        </p:txBody>
      </p:sp>
    </p:spTree>
    <p:extLst>
      <p:ext uri="{BB962C8B-B14F-4D97-AF65-F5344CB8AC3E}">
        <p14:creationId xmlns:p14="http://schemas.microsoft.com/office/powerpoint/2010/main" val="1077898316"/>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pPr rtl="1"/>
            <a:r>
              <a:rPr lang="ar-SA" sz="6000" dirty="0">
                <a:cs typeface="PT Bold Heading" pitchFamily="2" charset="-78"/>
              </a:rPr>
              <a:t>2 – مرحلة الإعداد </a:t>
            </a:r>
            <a:endParaRPr lang="en-US" sz="6000" dirty="0">
              <a:cs typeface="PT Bold Heading" pitchFamily="2" charset="-78"/>
            </a:endParaRPr>
          </a:p>
        </p:txBody>
      </p:sp>
      <p:sp>
        <p:nvSpPr>
          <p:cNvPr id="3" name="عنصر نائب للمحتوى 2"/>
          <p:cNvSpPr>
            <a:spLocks noGrp="1"/>
          </p:cNvSpPr>
          <p:nvPr>
            <p:ph idx="1"/>
          </p:nvPr>
        </p:nvSpPr>
        <p:spPr>
          <a:xfrm>
            <a:off x="228600" y="1600200"/>
            <a:ext cx="8686800" cy="4953000"/>
          </a:xfrm>
        </p:spPr>
        <p:style>
          <a:lnRef idx="1">
            <a:schemeClr val="accent6"/>
          </a:lnRef>
          <a:fillRef idx="2">
            <a:schemeClr val="accent6"/>
          </a:fillRef>
          <a:effectRef idx="1">
            <a:schemeClr val="accent6"/>
          </a:effectRef>
          <a:fontRef idx="minor">
            <a:schemeClr val="dk1"/>
          </a:fontRef>
        </p:style>
        <p:txBody>
          <a:bodyPr>
            <a:normAutofit fontScale="92500"/>
          </a:bodyPr>
          <a:lstStyle/>
          <a:p>
            <a:pPr marL="0" indent="0" algn="r" rtl="1">
              <a:buNone/>
            </a:pPr>
            <a:r>
              <a:rPr lang="ar-SA" b="1" dirty="0">
                <a:solidFill>
                  <a:srgbClr val="0070C0"/>
                </a:solidFill>
                <a:cs typeface="PT Bold Heading" pitchFamily="2" charset="-78"/>
              </a:rPr>
              <a:t>أ- صياغة الفكرة </a:t>
            </a:r>
            <a:r>
              <a:rPr lang="ar-SA" b="1" dirty="0">
                <a:cs typeface="PT Bold Heading" pitchFamily="2" charset="-78"/>
              </a:rPr>
              <a:t>: </a:t>
            </a:r>
            <a:r>
              <a:rPr lang="ar-SA" dirty="0">
                <a:cs typeface="PT Bold Heading" pitchFamily="2" charset="-78"/>
              </a:rPr>
              <a:t>يقوم الكاتب </a:t>
            </a:r>
            <a:r>
              <a:rPr lang="ar-SA" dirty="0" err="1">
                <a:cs typeface="PT Bold Heading" pitchFamily="2" charset="-78"/>
              </a:rPr>
              <a:t>الإذاعى</a:t>
            </a:r>
            <a:r>
              <a:rPr lang="ar-SA" dirty="0">
                <a:cs typeface="PT Bold Heading" pitchFamily="2" charset="-78"/>
              </a:rPr>
              <a:t> بصياغة الفكرة أو مجموعة الأفكار وفق نوع البرنامج وأسلوبه المقترح على شكل حوار أو مناقشة أو سرد أو تبادل </a:t>
            </a:r>
            <a:r>
              <a:rPr lang="ar-SA" dirty="0" err="1">
                <a:cs typeface="PT Bold Heading" pitchFamily="2" charset="-78"/>
              </a:rPr>
              <a:t>وثائقى</a:t>
            </a:r>
            <a:r>
              <a:rPr lang="ar-SA" dirty="0">
                <a:cs typeface="PT Bold Heading" pitchFamily="2" charset="-78"/>
              </a:rPr>
              <a:t> أو </a:t>
            </a:r>
            <a:r>
              <a:rPr lang="ar-SA" dirty="0" err="1">
                <a:cs typeface="PT Bold Heading" pitchFamily="2" charset="-78"/>
              </a:rPr>
              <a:t>درامى</a:t>
            </a:r>
            <a:r>
              <a:rPr lang="ar-SA" dirty="0">
                <a:cs typeface="PT Bold Heading" pitchFamily="2" charset="-78"/>
              </a:rPr>
              <a:t> حيث يتم التفاهم وتبادل </a:t>
            </a:r>
            <a:r>
              <a:rPr lang="ar-SA" dirty="0" err="1">
                <a:cs typeface="PT Bold Heading" pitchFamily="2" charset="-78"/>
              </a:rPr>
              <a:t>الرأى</a:t>
            </a:r>
            <a:r>
              <a:rPr lang="ar-SA" dirty="0">
                <a:cs typeface="PT Bold Heading" pitchFamily="2" charset="-78"/>
              </a:rPr>
              <a:t> حول ذلك لتحديد التوافق بين المكتوب والهدف .</a:t>
            </a:r>
            <a:endParaRPr lang="en-US" dirty="0">
              <a:cs typeface="PT Bold Heading" pitchFamily="2" charset="-78"/>
            </a:endParaRPr>
          </a:p>
          <a:p>
            <a:pPr marL="0" indent="0" algn="r" rtl="1">
              <a:buNone/>
            </a:pPr>
            <a:r>
              <a:rPr lang="ar-SA" b="1" dirty="0">
                <a:solidFill>
                  <a:srgbClr val="0070C0"/>
                </a:solidFill>
                <a:cs typeface="PT Bold Heading" pitchFamily="2" charset="-78"/>
              </a:rPr>
              <a:t>ب- حجز الاستديو </a:t>
            </a:r>
            <a:r>
              <a:rPr lang="ar-SA" b="1" dirty="0">
                <a:cs typeface="PT Bold Heading" pitchFamily="2" charset="-78"/>
              </a:rPr>
              <a:t>: </a:t>
            </a:r>
            <a:r>
              <a:rPr lang="ar-SA" dirty="0">
                <a:cs typeface="PT Bold Heading" pitchFamily="2" charset="-78"/>
              </a:rPr>
              <a:t>يتوقع المنتج مع المخرج الفترة الزمنية المطلوبة لتنفيذ البرنامج فيجرى الاتصالات لحجز أوقات للتسجيل </a:t>
            </a:r>
            <a:r>
              <a:rPr lang="ar-SA" dirty="0" err="1">
                <a:cs typeface="PT Bold Heading" pitchFamily="2" charset="-78"/>
              </a:rPr>
              <a:t>فى</a:t>
            </a:r>
            <a:r>
              <a:rPr lang="ar-SA" dirty="0">
                <a:cs typeface="PT Bold Heading" pitchFamily="2" charset="-78"/>
              </a:rPr>
              <a:t> الاستديو المناسب فالبرنامج الذى يقترب زمنه من 15 دقيقة يحتاج إلي حجز ساعة بالاستديو بينما التمثيلية ومدتها نصف ساعة مثلا تحتاج إلي ساعتين أو اكثر.</a:t>
            </a:r>
            <a:endParaRPr lang="en-US" dirty="0">
              <a:cs typeface="PT Bold Heading" pitchFamily="2" charset="-78"/>
            </a:endParaRPr>
          </a:p>
          <a:p>
            <a:pPr marL="0" indent="0" algn="r">
              <a:buNone/>
            </a:pPr>
            <a:endParaRPr lang="en-US" dirty="0">
              <a:cs typeface="PT Bold Heading" pitchFamily="2" charset="-78"/>
            </a:endParaRPr>
          </a:p>
        </p:txBody>
      </p:sp>
    </p:spTree>
    <p:extLst>
      <p:ext uri="{BB962C8B-B14F-4D97-AF65-F5344CB8AC3E}">
        <p14:creationId xmlns:p14="http://schemas.microsoft.com/office/powerpoint/2010/main" val="3931916802"/>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304800"/>
            <a:ext cx="8763000" cy="6400800"/>
          </a:xfrm>
        </p:spPr>
        <p:style>
          <a:lnRef idx="1">
            <a:schemeClr val="accent4"/>
          </a:lnRef>
          <a:fillRef idx="2">
            <a:schemeClr val="accent4"/>
          </a:fillRef>
          <a:effectRef idx="1">
            <a:schemeClr val="accent4"/>
          </a:effectRef>
          <a:fontRef idx="minor">
            <a:schemeClr val="dk1"/>
          </a:fontRef>
        </p:style>
        <p:txBody>
          <a:bodyPr>
            <a:noAutofit/>
          </a:bodyPr>
          <a:lstStyle/>
          <a:p>
            <a:pPr marL="0" indent="0" algn="r" rtl="1">
              <a:buNone/>
            </a:pPr>
            <a:r>
              <a:rPr lang="ar-SA" sz="4000" b="1" dirty="0">
                <a:solidFill>
                  <a:srgbClr val="0070C0"/>
                </a:solidFill>
                <a:cs typeface="PT Bold Heading" pitchFamily="2" charset="-78"/>
              </a:rPr>
              <a:t>ج - دراسة النص وتحديد اهدافه</a:t>
            </a:r>
            <a:r>
              <a:rPr lang="ar-SA" sz="4000" b="1" dirty="0">
                <a:cs typeface="PT Bold Heading" pitchFamily="2" charset="-78"/>
              </a:rPr>
              <a:t>: </a:t>
            </a:r>
            <a:r>
              <a:rPr lang="ar-SA" sz="4000" dirty="0">
                <a:cs typeface="PT Bold Heading" pitchFamily="2" charset="-78"/>
              </a:rPr>
              <a:t>بعد أن ينتهى الكاتب من مهمته الأساسية وهى كتابة النص يتم تسليمه للمخرج الذى يعكف على دراسته وتحديد فقراته وأهدافه وتحديد الصور الذهنية المهمة المطلوب إبرازها لإثارة خيال المستمعين أو المشاهدين.</a:t>
            </a:r>
            <a:endParaRPr lang="en-US" sz="4000" dirty="0">
              <a:cs typeface="PT Bold Heading" pitchFamily="2" charset="-78"/>
            </a:endParaRPr>
          </a:p>
          <a:p>
            <a:pPr marL="0" indent="0" algn="r" rtl="1">
              <a:buNone/>
            </a:pPr>
            <a:r>
              <a:rPr lang="ar-SA" sz="4000" b="1" dirty="0">
                <a:solidFill>
                  <a:srgbClr val="0070C0"/>
                </a:solidFill>
                <a:cs typeface="PT Bold Heading" pitchFamily="2" charset="-78"/>
              </a:rPr>
              <a:t>د- اختيار فريق العمل </a:t>
            </a:r>
            <a:r>
              <a:rPr lang="ar-SA" sz="4000" b="1" dirty="0">
                <a:cs typeface="PT Bold Heading" pitchFamily="2" charset="-78"/>
              </a:rPr>
              <a:t>: </a:t>
            </a:r>
            <a:r>
              <a:rPr lang="ar-SA" sz="4000" dirty="0">
                <a:cs typeface="PT Bold Heading" pitchFamily="2" charset="-78"/>
              </a:rPr>
              <a:t>يعمل المخرج بعد دراسة النص دراسة وافية على اختيار فريق العمل وفق الأدوار والأحداث والأصوات المناسبة والأداء المطلوب.</a:t>
            </a:r>
            <a:endParaRPr lang="en-US" sz="4000" dirty="0">
              <a:cs typeface="PT Bold Heading" pitchFamily="2" charset="-78"/>
            </a:endParaRPr>
          </a:p>
          <a:p>
            <a:pPr marL="0" indent="0" algn="r">
              <a:buNone/>
            </a:pPr>
            <a:endParaRPr lang="en-US" sz="4000" dirty="0">
              <a:cs typeface="PT Bold Heading" pitchFamily="2" charset="-78"/>
            </a:endParaRPr>
          </a:p>
        </p:txBody>
      </p:sp>
    </p:spTree>
    <p:extLst>
      <p:ext uri="{BB962C8B-B14F-4D97-AF65-F5344CB8AC3E}">
        <p14:creationId xmlns:p14="http://schemas.microsoft.com/office/powerpoint/2010/main" val="1589140306"/>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r>
              <a:rPr lang="ar-SA" sz="6000" dirty="0">
                <a:cs typeface="PT Bold Heading" pitchFamily="2" charset="-78"/>
              </a:rPr>
              <a:t>3 – مرحلة التدريب </a:t>
            </a:r>
            <a:endParaRPr lang="en-US" sz="6000" dirty="0">
              <a:cs typeface="PT Bold Heading" pitchFamily="2" charset="-78"/>
            </a:endParaRPr>
          </a:p>
        </p:txBody>
      </p:sp>
      <p:sp>
        <p:nvSpPr>
          <p:cNvPr id="3" name="عنصر نائب للمحتوى 2"/>
          <p:cNvSpPr>
            <a:spLocks noGrp="1"/>
          </p:cNvSpPr>
          <p:nvPr>
            <p:ph idx="1"/>
          </p:nvPr>
        </p:nvSpPr>
        <p:spPr>
          <a:xfrm>
            <a:off x="381000" y="1600200"/>
            <a:ext cx="8610600" cy="4876800"/>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r" rtl="1">
              <a:buNone/>
            </a:pPr>
            <a:r>
              <a:rPr lang="ar-SA" b="1" dirty="0">
                <a:solidFill>
                  <a:srgbClr val="0070C0"/>
                </a:solidFill>
                <a:cs typeface="PT Bold Heading" pitchFamily="2" charset="-78"/>
              </a:rPr>
              <a:t>أ- التدريب على قراءة النص </a:t>
            </a:r>
            <a:r>
              <a:rPr lang="ar-SA" b="1" dirty="0">
                <a:cs typeface="PT Bold Heading" pitchFamily="2" charset="-78"/>
              </a:rPr>
              <a:t>: </a:t>
            </a:r>
            <a:r>
              <a:rPr lang="ar-SA" dirty="0">
                <a:cs typeface="PT Bold Heading" pitchFamily="2" charset="-78"/>
              </a:rPr>
              <a:t>ويتم ذلك </a:t>
            </a:r>
            <a:r>
              <a:rPr lang="ar-SA" dirty="0" err="1">
                <a:cs typeface="PT Bold Heading" pitchFamily="2" charset="-78"/>
              </a:rPr>
              <a:t>فى</a:t>
            </a:r>
            <a:r>
              <a:rPr lang="ar-SA" dirty="0">
                <a:cs typeface="PT Bold Heading" pitchFamily="2" charset="-78"/>
              </a:rPr>
              <a:t> مكان خاص غير الاستديو وبدون الأجهزة ويخصص لذلك وقت محدد يتناسب مع حجم البرنامج ويكون التدريب بإشراف المخرج الذى يراجع مع المشاركين النص والأدوار.</a:t>
            </a:r>
            <a:endParaRPr lang="en-US" dirty="0">
              <a:cs typeface="PT Bold Heading" pitchFamily="2" charset="-78"/>
            </a:endParaRPr>
          </a:p>
          <a:p>
            <a:pPr marL="0" indent="0" algn="r" rtl="1">
              <a:buNone/>
            </a:pPr>
            <a:r>
              <a:rPr lang="ar-SA" b="1" dirty="0">
                <a:solidFill>
                  <a:srgbClr val="0070C0"/>
                </a:solidFill>
                <a:cs typeface="PT Bold Heading" pitchFamily="2" charset="-78"/>
              </a:rPr>
              <a:t>ب- التدريب على الميكروفون </a:t>
            </a:r>
            <a:r>
              <a:rPr lang="ar-SA" b="1" dirty="0">
                <a:cs typeface="PT Bold Heading" pitchFamily="2" charset="-78"/>
              </a:rPr>
              <a:t>: </a:t>
            </a:r>
            <a:r>
              <a:rPr lang="ar-SA" dirty="0">
                <a:cs typeface="PT Bold Heading" pitchFamily="2" charset="-78"/>
              </a:rPr>
              <a:t>ويدعو المخرج المشاركين إلى المرحلة الثانية من التدريب وتكون هذه المرة داخل الاستديو وبوجود كل الأجهزة والإمكانيات الفنية المطلوبة والمتفق عليها بحيث تجرى بروفة كاملة مع الموسيقى والمؤثرات لضبط العمل وتحديد الملاحظات .</a:t>
            </a:r>
            <a:endParaRPr lang="en-US" dirty="0">
              <a:cs typeface="PT Bold Heading" pitchFamily="2" charset="-78"/>
            </a:endParaRPr>
          </a:p>
          <a:p>
            <a:pPr marL="0" indent="0" algn="r">
              <a:buNone/>
            </a:pPr>
            <a:endParaRPr lang="en-US" dirty="0">
              <a:cs typeface="PT Bold Heading" pitchFamily="2" charset="-78"/>
            </a:endParaRPr>
          </a:p>
        </p:txBody>
      </p:sp>
    </p:spTree>
    <p:extLst>
      <p:ext uri="{BB962C8B-B14F-4D97-AF65-F5344CB8AC3E}">
        <p14:creationId xmlns:p14="http://schemas.microsoft.com/office/powerpoint/2010/main" val="694924287"/>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228600"/>
            <a:ext cx="8686800" cy="6477000"/>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marL="0" indent="0" algn="r" rtl="1">
              <a:buNone/>
            </a:pPr>
            <a:r>
              <a:rPr lang="ar-SA" b="1" dirty="0">
                <a:solidFill>
                  <a:srgbClr val="C00000"/>
                </a:solidFill>
                <a:cs typeface="PT Bold Heading" pitchFamily="2" charset="-78"/>
              </a:rPr>
              <a:t>ج- البروفة النهائية</a:t>
            </a:r>
            <a:r>
              <a:rPr lang="ar-SA" b="1" dirty="0">
                <a:cs typeface="PT Bold Heading" pitchFamily="2" charset="-78"/>
              </a:rPr>
              <a:t>: </a:t>
            </a:r>
            <a:r>
              <a:rPr lang="ar-SA" dirty="0">
                <a:cs typeface="PT Bold Heading" pitchFamily="2" charset="-78"/>
              </a:rPr>
              <a:t>وهي </a:t>
            </a:r>
            <a:r>
              <a:rPr lang="ar-SA" dirty="0" err="1">
                <a:cs typeface="PT Bold Heading" pitchFamily="2" charset="-78"/>
              </a:rPr>
              <a:t>التى</a:t>
            </a:r>
            <a:r>
              <a:rPr lang="ar-SA" dirty="0">
                <a:cs typeface="PT Bold Heading" pitchFamily="2" charset="-78"/>
              </a:rPr>
              <a:t> يتواصل فيها العمل دون انقطاع إلا عند اللزوم مع إعادة البدء من بداية النص وفى ذلك يتم التركيز على المضمون والتوافق </a:t>
            </a:r>
            <a:r>
              <a:rPr lang="ar-SA" dirty="0" err="1">
                <a:cs typeface="PT Bold Heading" pitchFamily="2" charset="-78"/>
              </a:rPr>
              <a:t>الصوتى</a:t>
            </a:r>
            <a:r>
              <a:rPr lang="ar-SA" dirty="0">
                <a:cs typeface="PT Bold Heading" pitchFamily="2" charset="-78"/>
              </a:rPr>
              <a:t> والزمنى.</a:t>
            </a:r>
            <a:endParaRPr lang="en-US" dirty="0">
              <a:cs typeface="PT Bold Heading" pitchFamily="2" charset="-78"/>
            </a:endParaRPr>
          </a:p>
          <a:p>
            <a:pPr marL="0" indent="0" algn="r" rtl="1">
              <a:buNone/>
            </a:pPr>
            <a:r>
              <a:rPr lang="ar-SA" b="1" dirty="0">
                <a:solidFill>
                  <a:srgbClr val="C00000"/>
                </a:solidFill>
                <a:cs typeface="PT Bold Heading" pitchFamily="2" charset="-78"/>
              </a:rPr>
              <a:t>د- التسجيل </a:t>
            </a:r>
            <a:r>
              <a:rPr lang="ar-SA" b="1" dirty="0" err="1">
                <a:solidFill>
                  <a:srgbClr val="C00000"/>
                </a:solidFill>
                <a:cs typeface="PT Bold Heading" pitchFamily="2" charset="-78"/>
              </a:rPr>
              <a:t>النهائى</a:t>
            </a:r>
            <a:r>
              <a:rPr lang="ar-SA" b="1" dirty="0">
                <a:solidFill>
                  <a:srgbClr val="C00000"/>
                </a:solidFill>
                <a:cs typeface="PT Bold Heading" pitchFamily="2" charset="-78"/>
              </a:rPr>
              <a:t> </a:t>
            </a:r>
            <a:r>
              <a:rPr lang="ar-SA" b="1" dirty="0">
                <a:cs typeface="PT Bold Heading" pitchFamily="2" charset="-78"/>
              </a:rPr>
              <a:t>: </a:t>
            </a:r>
            <a:r>
              <a:rPr lang="ar-SA" dirty="0">
                <a:cs typeface="PT Bold Heading" pitchFamily="2" charset="-78"/>
              </a:rPr>
              <a:t>ويتطلب الأداء </a:t>
            </a:r>
            <a:r>
              <a:rPr lang="ar-SA" dirty="0" err="1">
                <a:cs typeface="PT Bold Heading" pitchFamily="2" charset="-78"/>
              </a:rPr>
              <a:t>أى</a:t>
            </a:r>
            <a:r>
              <a:rPr lang="ar-SA" dirty="0">
                <a:cs typeface="PT Bold Heading" pitchFamily="2" charset="-78"/>
              </a:rPr>
              <a:t> التسجيل </a:t>
            </a:r>
            <a:r>
              <a:rPr lang="ar-SA" dirty="0" err="1">
                <a:cs typeface="PT Bold Heading" pitchFamily="2" charset="-78"/>
              </a:rPr>
              <a:t>النهائى</a:t>
            </a:r>
            <a:r>
              <a:rPr lang="ar-SA" dirty="0">
                <a:cs typeface="PT Bold Heading" pitchFamily="2" charset="-78"/>
              </a:rPr>
              <a:t> للبرنامج دوراً خاصاً مهماً من المخرج للتهيئة التامة لتنفيذ البرنامج فهو يحضر إلي الاستديو مبكراً قبل الجميع ويتفقد المطلوبات والمعدات والتأكد من سلامتها وكفاءتها العالية ويراجع الميكروفونات وعددها وأنواعها وتجهيزها </a:t>
            </a:r>
            <a:r>
              <a:rPr lang="ar-SA" dirty="0" err="1">
                <a:cs typeface="PT Bold Heading" pitchFamily="2" charset="-78"/>
              </a:rPr>
              <a:t>فى</a:t>
            </a:r>
            <a:r>
              <a:rPr lang="ar-SA" dirty="0">
                <a:cs typeface="PT Bold Heading" pitchFamily="2" charset="-78"/>
              </a:rPr>
              <a:t> أماكنها وهو </a:t>
            </a:r>
            <a:r>
              <a:rPr lang="ar-SA" dirty="0" err="1">
                <a:cs typeface="PT Bold Heading" pitchFamily="2" charset="-78"/>
              </a:rPr>
              <a:t>فى</a:t>
            </a:r>
            <a:r>
              <a:rPr lang="ar-SA" dirty="0">
                <a:cs typeface="PT Bold Heading" pitchFamily="2" charset="-78"/>
              </a:rPr>
              <a:t> ذلك </a:t>
            </a:r>
            <a:r>
              <a:rPr lang="ar-SA" dirty="0" err="1">
                <a:cs typeface="PT Bold Heading" pitchFamily="2" charset="-78"/>
              </a:rPr>
              <a:t>فى</a:t>
            </a:r>
            <a:r>
              <a:rPr lang="ar-SA" dirty="0">
                <a:cs typeface="PT Bold Heading" pitchFamily="2" charset="-78"/>
              </a:rPr>
              <a:t> صحبة مهندس الصوت المتحكم الأساسي </a:t>
            </a:r>
            <a:r>
              <a:rPr lang="ar-SA" dirty="0" err="1">
                <a:cs typeface="PT Bold Heading" pitchFamily="2" charset="-78"/>
              </a:rPr>
              <a:t>فى</a:t>
            </a:r>
            <a:r>
              <a:rPr lang="ar-SA" dirty="0">
                <a:cs typeface="PT Bold Heading" pitchFamily="2" charset="-78"/>
              </a:rPr>
              <a:t> التنفيذ وإمكانياته الفنية ويتفق على الإشارات والعلاقات المتوقعة خلال التنفيذ ويستقبل المشاركين وينظم دخولهم وأماكن تواجدهم والأوقات المحددة </a:t>
            </a:r>
            <a:endParaRPr lang="en-US" dirty="0">
              <a:cs typeface="PT Bold Heading" pitchFamily="2" charset="-78"/>
            </a:endParaRPr>
          </a:p>
        </p:txBody>
      </p:sp>
    </p:spTree>
    <p:extLst>
      <p:ext uri="{BB962C8B-B14F-4D97-AF65-F5344CB8AC3E}">
        <p14:creationId xmlns:p14="http://schemas.microsoft.com/office/powerpoint/2010/main" val="3490318965"/>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r>
              <a:rPr lang="ar-SA" sz="6000" dirty="0">
                <a:cs typeface="PT Bold Heading" pitchFamily="2" charset="-78"/>
              </a:rPr>
              <a:t>4 – مرحلة المونتاج </a:t>
            </a:r>
            <a:endParaRPr lang="en-US" sz="6000" dirty="0">
              <a:cs typeface="PT Bold Heading" pitchFamily="2" charset="-78"/>
            </a:endParaRPr>
          </a:p>
        </p:txBody>
      </p:sp>
      <p:sp>
        <p:nvSpPr>
          <p:cNvPr id="3" name="عنصر نائب للمحتوى 2"/>
          <p:cNvSpPr>
            <a:spLocks noGrp="1"/>
          </p:cNvSpPr>
          <p:nvPr>
            <p:ph idx="1"/>
          </p:nvPr>
        </p:nvSpPr>
        <p:spPr>
          <a:xfrm>
            <a:off x="228600" y="1600200"/>
            <a:ext cx="8458200" cy="5029200"/>
          </a:xfrm>
        </p:spPr>
        <p:style>
          <a:lnRef idx="1">
            <a:schemeClr val="accent5"/>
          </a:lnRef>
          <a:fillRef idx="2">
            <a:schemeClr val="accent5"/>
          </a:fillRef>
          <a:effectRef idx="1">
            <a:schemeClr val="accent5"/>
          </a:effectRef>
          <a:fontRef idx="minor">
            <a:schemeClr val="dk1"/>
          </a:fontRef>
        </p:style>
        <p:txBody>
          <a:bodyPr>
            <a:noAutofit/>
          </a:bodyPr>
          <a:lstStyle/>
          <a:p>
            <a:pPr marL="0" indent="0" algn="r" rtl="1">
              <a:buNone/>
            </a:pPr>
            <a:r>
              <a:rPr lang="ar-SA" sz="3600" dirty="0">
                <a:cs typeface="PT Bold Heading" pitchFamily="2" charset="-78"/>
              </a:rPr>
              <a:t>وعملية المونتاج أهم مراحل الإنتاج وخاتمتها </a:t>
            </a:r>
            <a:r>
              <a:rPr lang="ar-SA" sz="3600" dirty="0" err="1">
                <a:cs typeface="PT Bold Heading" pitchFamily="2" charset="-78"/>
              </a:rPr>
              <a:t>التى</a:t>
            </a:r>
            <a:r>
              <a:rPr lang="ar-SA" sz="3600" dirty="0">
                <a:cs typeface="PT Bold Heading" pitchFamily="2" charset="-78"/>
              </a:rPr>
              <a:t> تزين الإنتاج وتقدمه بالصورة الأفضل </a:t>
            </a:r>
            <a:r>
              <a:rPr lang="ar-SA" sz="3600" dirty="0" err="1">
                <a:cs typeface="PT Bold Heading" pitchFamily="2" charset="-78"/>
              </a:rPr>
              <a:t>فهى</a:t>
            </a:r>
            <a:r>
              <a:rPr lang="ar-SA" sz="3600" dirty="0">
                <a:cs typeface="PT Bold Heading" pitchFamily="2" charset="-78"/>
              </a:rPr>
              <a:t> الصورة النهائية للعمل </a:t>
            </a:r>
            <a:r>
              <a:rPr lang="ar-SA" sz="3600" dirty="0" err="1">
                <a:cs typeface="PT Bold Heading" pitchFamily="2" charset="-78"/>
              </a:rPr>
              <a:t>الفنى</a:t>
            </a:r>
            <a:r>
              <a:rPr lang="ar-SA" sz="3600" dirty="0">
                <a:cs typeface="PT Bold Heading" pitchFamily="2" charset="-78"/>
              </a:rPr>
              <a:t> سواء </a:t>
            </a:r>
            <a:r>
              <a:rPr lang="ar-SA" sz="3600" dirty="0" err="1">
                <a:cs typeface="PT Bold Heading" pitchFamily="2" charset="-78"/>
              </a:rPr>
              <a:t>فى</a:t>
            </a:r>
            <a:r>
              <a:rPr lang="ar-SA" sz="3600" dirty="0">
                <a:cs typeface="PT Bold Heading" pitchFamily="2" charset="-78"/>
              </a:rPr>
              <a:t> الراديو أو التليفزيون أو السينما أو الفيديو وهى كذلك </a:t>
            </a:r>
            <a:r>
              <a:rPr lang="ar-SA" sz="3600" dirty="0" err="1">
                <a:cs typeface="PT Bold Heading" pitchFamily="2" charset="-78"/>
              </a:rPr>
              <a:t>فى</a:t>
            </a:r>
            <a:r>
              <a:rPr lang="ar-SA" sz="3600" dirty="0">
                <a:cs typeface="PT Bold Heading" pitchFamily="2" charset="-78"/>
              </a:rPr>
              <a:t> الراديو وتقوم على القواعد والأشكال نفسها </a:t>
            </a:r>
            <a:r>
              <a:rPr lang="ar-SA" sz="3600" dirty="0" err="1">
                <a:cs typeface="PT Bold Heading" pitchFamily="2" charset="-78"/>
              </a:rPr>
              <a:t>فى</a:t>
            </a:r>
            <a:r>
              <a:rPr lang="ar-SA" sz="3600" dirty="0">
                <a:cs typeface="PT Bold Heading" pitchFamily="2" charset="-78"/>
              </a:rPr>
              <a:t> التليفزيون وهى العملية النهائية </a:t>
            </a:r>
            <a:r>
              <a:rPr lang="ar-SA" sz="3600" dirty="0" err="1">
                <a:cs typeface="PT Bold Heading" pitchFamily="2" charset="-78"/>
              </a:rPr>
              <a:t>التى</a:t>
            </a:r>
            <a:r>
              <a:rPr lang="ar-SA" sz="3600" dirty="0">
                <a:cs typeface="PT Bold Heading" pitchFamily="2" charset="-78"/>
              </a:rPr>
              <a:t> تتم بإشراف المخرج نفسه وقد استفاد التليفزيون من الفن السينمائي وعرف ثلاثة أنواع من المونتاج :</a:t>
            </a:r>
            <a:endParaRPr lang="en-US" sz="3600" dirty="0">
              <a:cs typeface="PT Bold Heading" pitchFamily="2" charset="-78"/>
            </a:endParaRPr>
          </a:p>
        </p:txBody>
      </p:sp>
    </p:spTree>
    <p:extLst>
      <p:ext uri="{BB962C8B-B14F-4D97-AF65-F5344CB8AC3E}">
        <p14:creationId xmlns:p14="http://schemas.microsoft.com/office/powerpoint/2010/main" val="2132880492"/>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304800"/>
            <a:ext cx="8610600" cy="6324600"/>
          </a:xfrm>
        </p:spPr>
        <p:style>
          <a:lnRef idx="1">
            <a:schemeClr val="accent5"/>
          </a:lnRef>
          <a:fillRef idx="2">
            <a:schemeClr val="accent5"/>
          </a:fillRef>
          <a:effectRef idx="1">
            <a:schemeClr val="accent5"/>
          </a:effectRef>
          <a:fontRef idx="minor">
            <a:schemeClr val="dk1"/>
          </a:fontRef>
        </p:style>
        <p:txBody>
          <a:bodyPr>
            <a:noAutofit/>
          </a:bodyPr>
          <a:lstStyle/>
          <a:p>
            <a:pPr marL="0" indent="0" algn="r" rtl="1">
              <a:buNone/>
            </a:pPr>
            <a:r>
              <a:rPr lang="ar-SA" sz="3600" b="1" dirty="0">
                <a:solidFill>
                  <a:srgbClr val="C00000"/>
                </a:solidFill>
                <a:cs typeface="PT Bold Heading" pitchFamily="2" charset="-78"/>
              </a:rPr>
              <a:t>أ- المونتاج الإليكتروني الحي </a:t>
            </a:r>
            <a:r>
              <a:rPr lang="ar-SA" sz="3600" b="1" dirty="0">
                <a:cs typeface="PT Bold Heading" pitchFamily="2" charset="-78"/>
              </a:rPr>
              <a:t>:</a:t>
            </a:r>
            <a:r>
              <a:rPr lang="ar-SA" sz="3600" dirty="0">
                <a:cs typeface="PT Bold Heading" pitchFamily="2" charset="-78"/>
              </a:rPr>
              <a:t> وهو ما يحدث </a:t>
            </a:r>
            <a:r>
              <a:rPr lang="ar-SA" sz="3600" dirty="0" err="1">
                <a:cs typeface="PT Bold Heading" pitchFamily="2" charset="-78"/>
              </a:rPr>
              <a:t>فى</a:t>
            </a:r>
            <a:r>
              <a:rPr lang="ar-SA" sz="3600" dirty="0">
                <a:cs typeface="PT Bold Heading" pitchFamily="2" charset="-78"/>
              </a:rPr>
              <a:t> البرامج التليفزيونية الحية على الهواء مباشرة كالأخبار والبرامج المنقولة على الهواء ويقوم على عدد من القواعد السينمائية المهمة مثل القطع </a:t>
            </a:r>
            <a:r>
              <a:rPr lang="ar-SA" sz="3600" dirty="0" err="1">
                <a:cs typeface="PT Bold Heading" pitchFamily="2" charset="-78"/>
              </a:rPr>
              <a:t>والتوازى</a:t>
            </a:r>
            <a:r>
              <a:rPr lang="ar-SA" sz="3600" dirty="0">
                <a:cs typeface="PT Bold Heading" pitchFamily="2" charset="-78"/>
              </a:rPr>
              <a:t> والتناقص والمزج والاختفاء والظهور .</a:t>
            </a:r>
            <a:endParaRPr lang="en-US" sz="3600" dirty="0">
              <a:cs typeface="PT Bold Heading" pitchFamily="2" charset="-78"/>
            </a:endParaRPr>
          </a:p>
          <a:p>
            <a:pPr marL="0" indent="0" algn="r" rtl="1">
              <a:buNone/>
            </a:pPr>
            <a:r>
              <a:rPr lang="ar-SA" sz="3600" b="1" dirty="0">
                <a:solidFill>
                  <a:srgbClr val="C00000"/>
                </a:solidFill>
                <a:cs typeface="PT Bold Heading" pitchFamily="2" charset="-78"/>
              </a:rPr>
              <a:t>ب- المونتاج السينمائي </a:t>
            </a:r>
            <a:r>
              <a:rPr lang="ar-SA" sz="3600" b="1" dirty="0">
                <a:cs typeface="PT Bold Heading" pitchFamily="2" charset="-78"/>
              </a:rPr>
              <a:t>:</a:t>
            </a:r>
            <a:r>
              <a:rPr lang="ar-SA" sz="3600" dirty="0">
                <a:cs typeface="PT Bold Heading" pitchFamily="2" charset="-78"/>
              </a:rPr>
              <a:t> ويتم داخل التليفزيون </a:t>
            </a:r>
            <a:r>
              <a:rPr lang="ar-SA" sz="3600" dirty="0" err="1">
                <a:cs typeface="PT Bold Heading" pitchFamily="2" charset="-78"/>
              </a:rPr>
              <a:t>فى</a:t>
            </a:r>
            <a:r>
              <a:rPr lang="ar-SA" sz="3600" dirty="0">
                <a:cs typeface="PT Bold Heading" pitchFamily="2" charset="-78"/>
              </a:rPr>
              <a:t> إطار وحدات الإنتاج السينمائي </a:t>
            </a:r>
            <a:r>
              <a:rPr lang="ar-SA" sz="3600" dirty="0" err="1">
                <a:cs typeface="PT Bold Heading" pitchFamily="2" charset="-78"/>
              </a:rPr>
              <a:t>التى</a:t>
            </a:r>
            <a:r>
              <a:rPr lang="ar-SA" sz="3600" dirty="0">
                <a:cs typeface="PT Bold Heading" pitchFamily="2" charset="-78"/>
              </a:rPr>
              <a:t> تنتج أفلاماً للتليفزيون </a:t>
            </a:r>
            <a:r>
              <a:rPr lang="ar-SA" sz="3600" dirty="0" err="1">
                <a:cs typeface="PT Bold Heading" pitchFamily="2" charset="-78"/>
              </a:rPr>
              <a:t>فى</a:t>
            </a:r>
            <a:r>
              <a:rPr lang="ar-SA" sz="3600" dirty="0">
                <a:cs typeface="PT Bold Heading" pitchFamily="2" charset="-78"/>
              </a:rPr>
              <a:t> إطار وحدات الإنتاج </a:t>
            </a:r>
            <a:r>
              <a:rPr lang="ar-SA" sz="3600" dirty="0" err="1">
                <a:cs typeface="PT Bold Heading" pitchFamily="2" charset="-78"/>
              </a:rPr>
              <a:t>السينمائى</a:t>
            </a:r>
            <a:r>
              <a:rPr lang="ar-SA" sz="3600" dirty="0">
                <a:cs typeface="PT Bold Heading" pitchFamily="2" charset="-78"/>
              </a:rPr>
              <a:t> </a:t>
            </a:r>
            <a:r>
              <a:rPr lang="ar-SA" sz="3600" dirty="0" err="1">
                <a:cs typeface="PT Bold Heading" pitchFamily="2" charset="-78"/>
              </a:rPr>
              <a:t>التى</a:t>
            </a:r>
            <a:r>
              <a:rPr lang="ar-SA" sz="3600" dirty="0">
                <a:cs typeface="PT Bold Heading" pitchFamily="2" charset="-78"/>
              </a:rPr>
              <a:t> تنتج أفلاماً للتليفزيون وبخاصة الأفلام التسجيلية .</a:t>
            </a:r>
            <a:endParaRPr lang="en-US" sz="3600" dirty="0">
              <a:cs typeface="PT Bold Heading" pitchFamily="2" charset="-78"/>
            </a:endParaRPr>
          </a:p>
          <a:p>
            <a:pPr marL="0" indent="0" algn="r">
              <a:buNone/>
            </a:pPr>
            <a:endParaRPr lang="en-US" sz="3600" dirty="0">
              <a:cs typeface="PT Bold Heading" pitchFamily="2" charset="-78"/>
            </a:endParaRPr>
          </a:p>
        </p:txBody>
      </p:sp>
    </p:spTree>
    <p:extLst>
      <p:ext uri="{BB962C8B-B14F-4D97-AF65-F5344CB8AC3E}">
        <p14:creationId xmlns:p14="http://schemas.microsoft.com/office/powerpoint/2010/main" val="2912167690"/>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228600"/>
            <a:ext cx="8686800" cy="6324600"/>
          </a:xfrm>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pPr algn="r" rtl="1"/>
            <a:r>
              <a:rPr lang="ar-SA" b="1" dirty="0">
                <a:solidFill>
                  <a:srgbClr val="0070C0"/>
                </a:solidFill>
                <a:cs typeface="PT Bold Heading" pitchFamily="2" charset="-78"/>
              </a:rPr>
              <a:t>ج- مونتاج الفيديو :</a:t>
            </a:r>
            <a:r>
              <a:rPr lang="ar-SA" dirty="0">
                <a:solidFill>
                  <a:srgbClr val="0070C0"/>
                </a:solidFill>
                <a:cs typeface="PT Bold Heading" pitchFamily="2" charset="-78"/>
              </a:rPr>
              <a:t> ويعرف </a:t>
            </a:r>
            <a:r>
              <a:rPr lang="ar-SA" dirty="0" err="1">
                <a:solidFill>
                  <a:srgbClr val="0070C0"/>
                </a:solidFill>
                <a:cs typeface="PT Bold Heading" pitchFamily="2" charset="-78"/>
              </a:rPr>
              <a:t>فى</a:t>
            </a:r>
            <a:r>
              <a:rPr lang="ar-SA" dirty="0">
                <a:solidFill>
                  <a:srgbClr val="0070C0"/>
                </a:solidFill>
                <a:cs typeface="PT Bold Heading" pitchFamily="2" charset="-78"/>
              </a:rPr>
              <a:t> أوروبا وأمريكا بالإنتاج اللاحق </a:t>
            </a:r>
            <a:r>
              <a:rPr lang="en-US" dirty="0">
                <a:solidFill>
                  <a:srgbClr val="0070C0"/>
                </a:solidFill>
                <a:cs typeface="PT Bold Heading" pitchFamily="2" charset="-78"/>
              </a:rPr>
              <a:t>Post Production</a:t>
            </a:r>
            <a:r>
              <a:rPr lang="ar-SA" dirty="0">
                <a:solidFill>
                  <a:srgbClr val="0070C0"/>
                </a:solidFill>
                <a:cs typeface="PT Bold Heading" pitchFamily="2" charset="-78"/>
              </a:rPr>
              <a:t> </a:t>
            </a:r>
            <a:r>
              <a:rPr lang="ar-SA" dirty="0" err="1">
                <a:solidFill>
                  <a:srgbClr val="0070C0"/>
                </a:solidFill>
                <a:cs typeface="PT Bold Heading" pitchFamily="2" charset="-78"/>
              </a:rPr>
              <a:t>فى</a:t>
            </a:r>
            <a:r>
              <a:rPr lang="ar-SA" dirty="0">
                <a:solidFill>
                  <a:srgbClr val="0070C0"/>
                </a:solidFill>
                <a:cs typeface="PT Bold Heading" pitchFamily="2" charset="-78"/>
              </a:rPr>
              <a:t> بلادنا بإنتاج الفيديو الذى يتم على مراحل متناسبة مع المكان ثم يعاد ترتيبها وتنسيقها حسب الزمان ويحتاج إلى مهارة ودقة ، ويتم مونتاج الفيديو بثلاث طرق ، مونتاج الكاميرا ويتم عند التصوير ، أو مونتاج الكاميرات المتعددة مع المزج والطريقة الثالثة وهو المونتاج اللاحق .</a:t>
            </a:r>
            <a:endParaRPr lang="en-US" dirty="0">
              <a:solidFill>
                <a:srgbClr val="0070C0"/>
              </a:solidFill>
              <a:cs typeface="PT Bold Heading" pitchFamily="2" charset="-78"/>
            </a:endParaRPr>
          </a:p>
          <a:p>
            <a:pPr algn="r" rtl="1"/>
            <a:r>
              <a:rPr lang="ar-SA" dirty="0">
                <a:solidFill>
                  <a:srgbClr val="C00000"/>
                </a:solidFill>
                <a:cs typeface="PT Bold Heading" pitchFamily="2" charset="-78"/>
              </a:rPr>
              <a:t>والمونتاج هو عملية ترتيب الأفلام ، وهو عملية توليف فنى </a:t>
            </a:r>
            <a:r>
              <a:rPr lang="ar-SA" dirty="0" err="1">
                <a:solidFill>
                  <a:srgbClr val="C00000"/>
                </a:solidFill>
                <a:cs typeface="PT Bold Heading" pitchFamily="2" charset="-78"/>
              </a:rPr>
              <a:t>فى</a:t>
            </a:r>
            <a:r>
              <a:rPr lang="ar-SA" dirty="0">
                <a:solidFill>
                  <a:srgbClr val="C00000"/>
                </a:solidFill>
                <a:cs typeface="PT Bold Heading" pitchFamily="2" charset="-78"/>
              </a:rPr>
              <a:t> عملية المناظر والأصوات وترتيبها استعداداً لإخراج الفيلم </a:t>
            </a:r>
            <a:r>
              <a:rPr lang="ar-SA" dirty="0" err="1">
                <a:solidFill>
                  <a:srgbClr val="C00000"/>
                </a:solidFill>
                <a:cs typeface="PT Bold Heading" pitchFamily="2" charset="-78"/>
              </a:rPr>
              <a:t>فى</a:t>
            </a:r>
            <a:r>
              <a:rPr lang="ar-SA" dirty="0">
                <a:solidFill>
                  <a:srgbClr val="C00000"/>
                </a:solidFill>
                <a:cs typeface="PT Bold Heading" pitchFamily="2" charset="-78"/>
              </a:rPr>
              <a:t> صورته النهائية ، وهو بوجه عام عبارة عن عملية قص الأجزاء غير المطلوبة من الشريط وإعادة لصقها بالشريط ، بحيث تكون اللقطات متتابعة لا يؤثر فيها شكلا ومضموناً ما تم قصه وما تم لصقه ، وهنا يتضح دور القائم بالمونتاج والذى يسمى </a:t>
            </a:r>
            <a:r>
              <a:rPr lang="ar-SA" b="1" dirty="0">
                <a:solidFill>
                  <a:srgbClr val="C00000"/>
                </a:solidFill>
                <a:cs typeface="PT Bold Heading" pitchFamily="2" charset="-78"/>
              </a:rPr>
              <a:t>(</a:t>
            </a:r>
            <a:r>
              <a:rPr lang="ar-SA" dirty="0">
                <a:solidFill>
                  <a:srgbClr val="C00000"/>
                </a:solidFill>
                <a:cs typeface="PT Bold Heading" pitchFamily="2" charset="-78"/>
              </a:rPr>
              <a:t>المونتير</a:t>
            </a:r>
            <a:r>
              <a:rPr lang="ar-SA" b="1" dirty="0">
                <a:solidFill>
                  <a:srgbClr val="C00000"/>
                </a:solidFill>
                <a:cs typeface="PT Bold Heading" pitchFamily="2" charset="-78"/>
              </a:rPr>
              <a:t>) </a:t>
            </a:r>
            <a:r>
              <a:rPr lang="ar-SA" dirty="0">
                <a:solidFill>
                  <a:srgbClr val="C00000"/>
                </a:solidFill>
                <a:cs typeface="PT Bold Heading" pitchFamily="2" charset="-78"/>
              </a:rPr>
              <a:t>.</a:t>
            </a:r>
            <a:endParaRPr lang="en-US" dirty="0">
              <a:solidFill>
                <a:srgbClr val="C00000"/>
              </a:solidFill>
              <a:cs typeface="PT Bold Heading" pitchFamily="2" charset="-78"/>
            </a:endParaRPr>
          </a:p>
          <a:p>
            <a:pPr algn="r"/>
            <a:endParaRPr lang="en-US" dirty="0">
              <a:cs typeface="PT Bold Heading" pitchFamily="2" charset="-78"/>
            </a:endParaRPr>
          </a:p>
        </p:txBody>
      </p:sp>
    </p:spTree>
    <p:extLst>
      <p:ext uri="{BB962C8B-B14F-4D97-AF65-F5344CB8AC3E}">
        <p14:creationId xmlns:p14="http://schemas.microsoft.com/office/powerpoint/2010/main" val="3562253347"/>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rmAutofit/>
          </a:bodyPr>
          <a:lstStyle/>
          <a:p>
            <a:pPr rtl="1"/>
            <a:r>
              <a:rPr lang="ar-SA" sz="5400" dirty="0" smtClean="0">
                <a:cs typeface="PT Bold Heading" pitchFamily="2" charset="-78"/>
              </a:rPr>
              <a:t>عملية </a:t>
            </a:r>
            <a:r>
              <a:rPr lang="ar-SA" sz="5400" dirty="0">
                <a:cs typeface="PT Bold Heading" pitchFamily="2" charset="-78"/>
              </a:rPr>
              <a:t>المونتاج </a:t>
            </a:r>
            <a:r>
              <a:rPr lang="ar-SA" sz="5400" dirty="0" err="1" smtClean="0">
                <a:cs typeface="PT Bold Heading" pitchFamily="2" charset="-78"/>
              </a:rPr>
              <a:t>فى</a:t>
            </a:r>
            <a:r>
              <a:rPr lang="ar-SA" sz="5400" dirty="0" smtClean="0">
                <a:cs typeface="PT Bold Heading" pitchFamily="2" charset="-78"/>
              </a:rPr>
              <a:t> </a:t>
            </a:r>
            <a:r>
              <a:rPr lang="ar-SA" sz="5400" dirty="0">
                <a:cs typeface="PT Bold Heading" pitchFamily="2" charset="-78"/>
              </a:rPr>
              <a:t>الراديو</a:t>
            </a:r>
            <a:endParaRPr lang="en-US" sz="5400" dirty="0">
              <a:cs typeface="PT Bold Heading" pitchFamily="2" charset="-78"/>
            </a:endParaRPr>
          </a:p>
        </p:txBody>
      </p:sp>
      <p:sp>
        <p:nvSpPr>
          <p:cNvPr id="3" name="عنصر نائب للمحتوى 2"/>
          <p:cNvSpPr>
            <a:spLocks noGrp="1"/>
          </p:cNvSpPr>
          <p:nvPr>
            <p:ph idx="1"/>
          </p:nvPr>
        </p:nvSpPr>
        <p:spPr>
          <a:xfrm>
            <a:off x="304800" y="1600200"/>
            <a:ext cx="8610600" cy="4953000"/>
          </a:xfrm>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pPr algn="r" rtl="1"/>
            <a:r>
              <a:rPr lang="ar-SA" dirty="0">
                <a:cs typeface="PT Bold Heading" pitchFamily="2" charset="-78"/>
              </a:rPr>
              <a:t>وتقوم على القواعد والأشكال نفسها </a:t>
            </a:r>
            <a:r>
              <a:rPr lang="ar-SA" dirty="0" err="1">
                <a:cs typeface="PT Bold Heading" pitchFamily="2" charset="-78"/>
              </a:rPr>
              <a:t>فى</a:t>
            </a:r>
            <a:r>
              <a:rPr lang="ar-SA" dirty="0">
                <a:cs typeface="PT Bold Heading" pitchFamily="2" charset="-78"/>
              </a:rPr>
              <a:t> التليفزيون وهى العملية النهائية </a:t>
            </a:r>
            <a:r>
              <a:rPr lang="ar-SA" dirty="0" err="1">
                <a:cs typeface="PT Bold Heading" pitchFamily="2" charset="-78"/>
              </a:rPr>
              <a:t>التى</a:t>
            </a:r>
            <a:r>
              <a:rPr lang="ar-SA" dirty="0">
                <a:cs typeface="PT Bold Heading" pitchFamily="2" charset="-78"/>
              </a:rPr>
              <a:t> تتم بإشراف المخرج نفسه حيث </a:t>
            </a:r>
            <a:endParaRPr lang="en-US" dirty="0">
              <a:cs typeface="PT Bold Heading" pitchFamily="2" charset="-78"/>
            </a:endParaRPr>
          </a:p>
          <a:p>
            <a:pPr algn="r" rtl="1"/>
            <a:r>
              <a:rPr lang="ar-SA" dirty="0">
                <a:cs typeface="PT Bold Heading" pitchFamily="2" charset="-78"/>
              </a:rPr>
              <a:t>يقوم المخرج بتجميع جميع المواد المسجلة والمؤثرات والموسيقى اللازمة والملاحظات الفنية الموضحة من قبل الكاتب والمخرج ويتم ترتيبها </a:t>
            </a:r>
            <a:r>
              <a:rPr lang="ar-SA" dirty="0" err="1">
                <a:cs typeface="PT Bold Heading" pitchFamily="2" charset="-78"/>
              </a:rPr>
              <a:t>فى</a:t>
            </a:r>
            <a:r>
              <a:rPr lang="ar-SA" dirty="0">
                <a:cs typeface="PT Bold Heading" pitchFamily="2" charset="-78"/>
              </a:rPr>
              <a:t> نسق فنى متكامل على شريط واحد ولفترة زمنية محددة </a:t>
            </a:r>
            <a:r>
              <a:rPr lang="ar-SA" dirty="0" err="1">
                <a:cs typeface="PT Bold Heading" pitchFamily="2" charset="-78"/>
              </a:rPr>
              <a:t>هى</a:t>
            </a:r>
            <a:r>
              <a:rPr lang="ar-SA" dirty="0">
                <a:cs typeface="PT Bold Heading" pitchFamily="2" charset="-78"/>
              </a:rPr>
              <a:t> طول البرنامج وتحتاج عملية المونتاج إلى أكثر من جهاز تسجيل غير المسجلة الأساسية ، وفى حال البرامج الخفيفة يمكن أن تتم عملية المونتاج أثناء التسجيل وذلك يعود على قدرة المهندس والمقدم والمتحدث ، ويتبع عملية المونتاج ، توضيب وتنسيق الأصوات بحيث تكون القوة والنبرة متقاربة تترك الأثر الطيب لدى المستمعين .</a:t>
            </a:r>
            <a:endParaRPr lang="en-US" dirty="0">
              <a:cs typeface="PT Bold Heading" pitchFamily="2" charset="-78"/>
            </a:endParaRPr>
          </a:p>
          <a:p>
            <a:pPr algn="r"/>
            <a:endParaRPr lang="en-US" dirty="0">
              <a:cs typeface="PT Bold Heading" pitchFamily="2" charset="-78"/>
            </a:endParaRPr>
          </a:p>
        </p:txBody>
      </p:sp>
    </p:spTree>
    <p:extLst>
      <p:ext uri="{BB962C8B-B14F-4D97-AF65-F5344CB8AC3E}">
        <p14:creationId xmlns:p14="http://schemas.microsoft.com/office/powerpoint/2010/main" val="3648392841"/>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r>
              <a:rPr lang="ar-SA" sz="5400" dirty="0">
                <a:cs typeface="PT Bold Heading" pitchFamily="2" charset="-78"/>
              </a:rPr>
              <a:t>مفهوم الإنتاج الإعلامي</a:t>
            </a:r>
            <a:r>
              <a:rPr lang="ar-SA" sz="5400" b="1" dirty="0">
                <a:cs typeface="PT Bold Heading" pitchFamily="2" charset="-78"/>
              </a:rPr>
              <a:t> </a:t>
            </a:r>
            <a:endParaRPr lang="en-US" sz="5400" dirty="0">
              <a:cs typeface="PT Bold Heading" pitchFamily="2" charset="-78"/>
            </a:endParaRPr>
          </a:p>
        </p:txBody>
      </p:sp>
      <p:sp>
        <p:nvSpPr>
          <p:cNvPr id="3" name="عنصر نائب للمحتوى 2"/>
          <p:cNvSpPr>
            <a:spLocks noGrp="1"/>
          </p:cNvSpPr>
          <p:nvPr>
            <p:ph idx="1"/>
          </p:nvPr>
        </p:nvSpPr>
        <p:spPr>
          <a:xfrm>
            <a:off x="228600" y="1600200"/>
            <a:ext cx="8686800" cy="5029200"/>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r" rtl="1"/>
            <a:r>
              <a:rPr lang="ar-SA" dirty="0">
                <a:cs typeface="PT Bold Heading" pitchFamily="2" charset="-78"/>
              </a:rPr>
              <a:t>الإنتاج الإعلامي هو تحويل فكرة معينة إلى برنامج إذاعي سواء كان مسموعاًَ أو مرئيا وبعض الأحيان إلى شريط سينمائي , ومن يتولى هذا العمل يعرف بالمنتج الذي يكون مسؤولا مسؤولية كاملة على إنتاج ذلك العمل . </a:t>
            </a:r>
            <a:endParaRPr lang="en-US" dirty="0">
              <a:cs typeface="PT Bold Heading" pitchFamily="2" charset="-78"/>
            </a:endParaRPr>
          </a:p>
          <a:p>
            <a:pPr algn="r" rtl="1"/>
            <a:r>
              <a:rPr lang="ar-SA" dirty="0">
                <a:cs typeface="PT Bold Heading" pitchFamily="2" charset="-78"/>
              </a:rPr>
              <a:t>و</a:t>
            </a:r>
            <a:r>
              <a:rPr lang="ar-EG" dirty="0">
                <a:cs typeface="PT Bold Heading" pitchFamily="2" charset="-78"/>
              </a:rPr>
              <a:t>الإنتاج الإعلامي عملية متكاملة الحلقات وفق رحلة فنية شاملة منذ بداية مسيرة الحياة واتساع متطلباتها وحاجاتها وتعدد مناطقها وزيادة مساحاتها وقد برزت الحاجة إلى تنظيم عملية الإنتاج مع تطور الصناعات والعلوم والتقنيات </a:t>
            </a:r>
            <a:endParaRPr lang="en-US" dirty="0">
              <a:cs typeface="PT Bold Heading" pitchFamily="2" charset="-78"/>
            </a:endParaRPr>
          </a:p>
        </p:txBody>
      </p:sp>
    </p:spTree>
    <p:extLst>
      <p:ext uri="{BB962C8B-B14F-4D97-AF65-F5344CB8AC3E}">
        <p14:creationId xmlns:p14="http://schemas.microsoft.com/office/powerpoint/2010/main" val="3535510869"/>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rtl="1"/>
            <a:r>
              <a:rPr lang="ar-SA" sz="6000" dirty="0" smtClean="0">
                <a:cs typeface="PT Bold Heading" pitchFamily="2" charset="-78"/>
              </a:rPr>
              <a:t>المونتاج </a:t>
            </a:r>
            <a:r>
              <a:rPr lang="ar-SA" sz="6000" dirty="0" err="1">
                <a:cs typeface="PT Bold Heading" pitchFamily="2" charset="-78"/>
              </a:rPr>
              <a:t>القهرى</a:t>
            </a:r>
            <a:r>
              <a:rPr lang="ar-SA" sz="6000" dirty="0">
                <a:cs typeface="PT Bold Heading" pitchFamily="2" charset="-78"/>
              </a:rPr>
              <a:t> </a:t>
            </a:r>
            <a:endParaRPr lang="en-US" sz="6000" dirty="0">
              <a:cs typeface="PT Bold Heading" pitchFamily="2" charset="-78"/>
            </a:endParaRPr>
          </a:p>
        </p:txBody>
      </p:sp>
      <p:sp>
        <p:nvSpPr>
          <p:cNvPr id="3" name="عنصر نائب للمحتوى 2"/>
          <p:cNvSpPr>
            <a:spLocks noGrp="1"/>
          </p:cNvSpPr>
          <p:nvPr>
            <p:ph idx="1"/>
          </p:nvPr>
        </p:nvSpPr>
        <p:spPr>
          <a:xfrm>
            <a:off x="228600" y="1600200"/>
            <a:ext cx="8458200" cy="5029200"/>
          </a:xfrm>
        </p:spPr>
        <p:style>
          <a:lnRef idx="1">
            <a:schemeClr val="accent5"/>
          </a:lnRef>
          <a:fillRef idx="2">
            <a:schemeClr val="accent5"/>
          </a:fillRef>
          <a:effectRef idx="1">
            <a:schemeClr val="accent5"/>
          </a:effectRef>
          <a:fontRef idx="minor">
            <a:schemeClr val="dk1"/>
          </a:fontRef>
        </p:style>
        <p:txBody>
          <a:bodyPr>
            <a:noAutofit/>
          </a:bodyPr>
          <a:lstStyle/>
          <a:p>
            <a:pPr marL="0" indent="0" algn="r" rtl="1">
              <a:buNone/>
            </a:pPr>
            <a:r>
              <a:rPr lang="ar-SA" sz="4800" dirty="0" smtClean="0">
                <a:cs typeface="PT Bold Heading" pitchFamily="2" charset="-78"/>
              </a:rPr>
              <a:t>المونتاج </a:t>
            </a:r>
            <a:r>
              <a:rPr lang="ar-SA" sz="4800" dirty="0" err="1">
                <a:cs typeface="PT Bold Heading" pitchFamily="2" charset="-78"/>
              </a:rPr>
              <a:t>القهرى</a:t>
            </a:r>
            <a:r>
              <a:rPr lang="ar-SA" sz="4800" dirty="0">
                <a:cs typeface="PT Bold Heading" pitchFamily="2" charset="-78"/>
              </a:rPr>
              <a:t> الذى يستخدمه المتحدث نفسه وبسرعة يستدرك فيها الخطأ الذى صدر عنه ويتم تصويبه دون الإخلال بالنسق العام للحديث </a:t>
            </a:r>
            <a:r>
              <a:rPr lang="ar-SA" sz="4800" dirty="0" err="1">
                <a:cs typeface="PT Bold Heading" pitchFamily="2" charset="-78"/>
              </a:rPr>
              <a:t>الإذاعى</a:t>
            </a:r>
            <a:r>
              <a:rPr lang="ar-SA" sz="4800" dirty="0">
                <a:cs typeface="PT Bold Heading" pitchFamily="2" charset="-78"/>
              </a:rPr>
              <a:t> ، كما تشمل عملية المونتاج على الاستخدام المناسب للموسيقى والمؤثرات الصوتية .</a:t>
            </a:r>
            <a:endParaRPr lang="en-US" sz="4800" dirty="0">
              <a:cs typeface="PT Bold Heading" pitchFamily="2" charset="-78"/>
            </a:endParaRPr>
          </a:p>
          <a:p>
            <a:endParaRPr lang="en-US" sz="4800" dirty="0">
              <a:cs typeface="PT Bold Heading" pitchFamily="2" charset="-78"/>
            </a:endParaRPr>
          </a:p>
        </p:txBody>
      </p:sp>
    </p:spTree>
    <p:extLst>
      <p:ext uri="{BB962C8B-B14F-4D97-AF65-F5344CB8AC3E}">
        <p14:creationId xmlns:p14="http://schemas.microsoft.com/office/powerpoint/2010/main" val="2920648292"/>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pPr rtl="1"/>
            <a:r>
              <a:rPr lang="ar-SA" dirty="0">
                <a:cs typeface="PT Bold Heading" pitchFamily="2" charset="-78"/>
              </a:rPr>
              <a:t>العناصر الفنية لإنتاج برامج الراديو </a:t>
            </a:r>
            <a:endParaRPr lang="en-US" dirty="0">
              <a:cs typeface="PT Bold Heading" pitchFamily="2" charset="-78"/>
            </a:endParaRPr>
          </a:p>
        </p:txBody>
      </p:sp>
      <p:sp>
        <p:nvSpPr>
          <p:cNvPr id="3" name="عنصر نائب للمحتوى 2"/>
          <p:cNvSpPr>
            <a:spLocks noGrp="1"/>
          </p:cNvSpPr>
          <p:nvPr>
            <p:ph idx="1"/>
          </p:nvPr>
        </p:nvSpPr>
        <p:spPr>
          <a:xfrm>
            <a:off x="228600" y="1600200"/>
            <a:ext cx="8610600" cy="5105400"/>
          </a:xfrm>
        </p:spPr>
        <p:style>
          <a:lnRef idx="1">
            <a:schemeClr val="accent5"/>
          </a:lnRef>
          <a:fillRef idx="2">
            <a:schemeClr val="accent5"/>
          </a:fillRef>
          <a:effectRef idx="1">
            <a:schemeClr val="accent5"/>
          </a:effectRef>
          <a:fontRef idx="minor">
            <a:schemeClr val="dk1"/>
          </a:fontRef>
        </p:style>
        <p:txBody>
          <a:bodyPr>
            <a:normAutofit/>
          </a:bodyPr>
          <a:lstStyle/>
          <a:p>
            <a:pPr marL="0" indent="0" algn="r" rtl="1">
              <a:buNone/>
            </a:pPr>
            <a:r>
              <a:rPr lang="ar-SA" sz="4000" b="1" dirty="0">
                <a:cs typeface="PT Bold Heading" pitchFamily="2" charset="-78"/>
              </a:rPr>
              <a:t>أولاً : العناصر الهندسية :</a:t>
            </a:r>
            <a:r>
              <a:rPr lang="ar-SA" sz="4000" dirty="0">
                <a:cs typeface="PT Bold Heading" pitchFamily="2" charset="-78"/>
              </a:rPr>
              <a:t> وتشتمل على الاستديو والميكروفونات بأنواعها ومحتويات الاستديو ، والتركيبات الكهربائية والفنية والسماعات وغيرها .</a:t>
            </a:r>
            <a:endParaRPr lang="en-US" sz="4000" dirty="0">
              <a:cs typeface="PT Bold Heading" pitchFamily="2" charset="-78"/>
            </a:endParaRPr>
          </a:p>
          <a:p>
            <a:pPr marL="0" indent="0" algn="r" rtl="1">
              <a:buNone/>
            </a:pPr>
            <a:r>
              <a:rPr lang="ar-SA" sz="4000" b="1" dirty="0">
                <a:cs typeface="PT Bold Heading" pitchFamily="2" charset="-78"/>
              </a:rPr>
              <a:t>ثانياً : العناصر الصوتية :</a:t>
            </a:r>
            <a:r>
              <a:rPr lang="ar-SA" sz="4000" dirty="0">
                <a:cs typeface="PT Bold Heading" pitchFamily="2" charset="-78"/>
              </a:rPr>
              <a:t>  </a:t>
            </a:r>
            <a:r>
              <a:rPr lang="ar-SA" sz="4000" dirty="0" err="1">
                <a:cs typeface="PT Bold Heading" pitchFamily="2" charset="-78"/>
              </a:rPr>
              <a:t>والتى</a:t>
            </a:r>
            <a:r>
              <a:rPr lang="ar-SA" sz="4000" dirty="0">
                <a:cs typeface="PT Bold Heading" pitchFamily="2" charset="-78"/>
              </a:rPr>
              <a:t> تقوم على الصوت بعناصره المختلفة ، والكلمة المنطوقة ، والموسيقى ، والمؤثرات الصوتية بأنواعها الحية والطبيعية </a:t>
            </a:r>
            <a:endParaRPr lang="en-US" sz="4000" dirty="0">
              <a:cs typeface="PT Bold Heading" pitchFamily="2" charset="-78"/>
            </a:endParaRPr>
          </a:p>
        </p:txBody>
      </p:sp>
    </p:spTree>
    <p:extLst>
      <p:ext uri="{BB962C8B-B14F-4D97-AF65-F5344CB8AC3E}">
        <p14:creationId xmlns:p14="http://schemas.microsoft.com/office/powerpoint/2010/main" val="1778016223"/>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pPr rtl="1"/>
            <a:r>
              <a:rPr lang="ar-SA" sz="5400" dirty="0">
                <a:cs typeface="PT Bold Heading" pitchFamily="2" charset="-78"/>
              </a:rPr>
              <a:t>العناصر الصوتية</a:t>
            </a:r>
            <a:endParaRPr lang="en-US" sz="5400" dirty="0">
              <a:cs typeface="PT Bold Heading" pitchFamily="2" charset="-78"/>
            </a:endParaRPr>
          </a:p>
        </p:txBody>
      </p:sp>
      <p:sp>
        <p:nvSpPr>
          <p:cNvPr id="3" name="عنصر نائب للمحتوى 2"/>
          <p:cNvSpPr>
            <a:spLocks noGrp="1"/>
          </p:cNvSpPr>
          <p:nvPr>
            <p:ph idx="1"/>
          </p:nvPr>
        </p:nvSpPr>
        <p:spPr>
          <a:xfrm>
            <a:off x="228600" y="1600200"/>
            <a:ext cx="8610600" cy="4953000"/>
          </a:xfrm>
        </p:spPr>
        <p:style>
          <a:lnRef idx="1">
            <a:schemeClr val="accent5"/>
          </a:lnRef>
          <a:fillRef idx="2">
            <a:schemeClr val="accent5"/>
          </a:fillRef>
          <a:effectRef idx="1">
            <a:schemeClr val="accent5"/>
          </a:effectRef>
          <a:fontRef idx="minor">
            <a:schemeClr val="dk1"/>
          </a:fontRef>
        </p:style>
        <p:txBody>
          <a:bodyPr>
            <a:normAutofit fontScale="92500"/>
          </a:bodyPr>
          <a:lstStyle/>
          <a:p>
            <a:pPr algn="r" rtl="1"/>
            <a:r>
              <a:rPr lang="ar-SA" b="1" dirty="0">
                <a:cs typeface="PT Bold Heading" pitchFamily="2" charset="-78"/>
              </a:rPr>
              <a:t>1 -  الصوت :</a:t>
            </a:r>
            <a:endParaRPr lang="en-US" dirty="0">
              <a:cs typeface="PT Bold Heading" pitchFamily="2" charset="-78"/>
            </a:endParaRPr>
          </a:p>
          <a:p>
            <a:pPr algn="r" rtl="1"/>
            <a:r>
              <a:rPr lang="ar-SA" dirty="0">
                <a:cs typeface="PT Bold Heading" pitchFamily="2" charset="-78"/>
              </a:rPr>
              <a:t>يجب على المذيع أن </a:t>
            </a:r>
            <a:r>
              <a:rPr lang="ar-SA" dirty="0" err="1">
                <a:cs typeface="PT Bold Heading" pitchFamily="2" charset="-78"/>
              </a:rPr>
              <a:t>يعى</a:t>
            </a:r>
            <a:r>
              <a:rPr lang="ar-SA" dirty="0">
                <a:cs typeface="PT Bold Heading" pitchFamily="2" charset="-78"/>
              </a:rPr>
              <a:t> جيدا أن لكل صوت طبيعته الخاصة وأن قراءة النشرة الإخبارية تختلف عن قراءة البيان </a:t>
            </a:r>
            <a:r>
              <a:rPr lang="ar-SA" dirty="0" err="1">
                <a:cs typeface="PT Bold Heading" pitchFamily="2" charset="-78"/>
              </a:rPr>
              <a:t>العسكرى</a:t>
            </a:r>
            <a:r>
              <a:rPr lang="ar-SA" dirty="0">
                <a:cs typeface="PT Bold Heading" pitchFamily="2" charset="-78"/>
              </a:rPr>
              <a:t> ، كما أن قراءة البيان العسكري تختلف عن تقديم مسرحية أو سهرة منوعات أو برنامج </a:t>
            </a:r>
            <a:r>
              <a:rPr lang="ar-SA" dirty="0" err="1">
                <a:cs typeface="PT Bold Heading" pitchFamily="2" charset="-78"/>
              </a:rPr>
              <a:t>دينى</a:t>
            </a:r>
            <a:r>
              <a:rPr lang="ar-SA" dirty="0">
                <a:cs typeface="PT Bold Heading" pitchFamily="2" charset="-78"/>
              </a:rPr>
              <a:t> أو إعلان .إلخ. </a:t>
            </a:r>
            <a:endParaRPr lang="en-US" dirty="0">
              <a:cs typeface="PT Bold Heading" pitchFamily="2" charset="-78"/>
            </a:endParaRPr>
          </a:p>
          <a:p>
            <a:pPr algn="r" rtl="1"/>
            <a:r>
              <a:rPr lang="ar-SA" dirty="0">
                <a:cs typeface="PT Bold Heading" pitchFamily="2" charset="-78"/>
              </a:rPr>
              <a:t>ونوع وطبيعة المحطة الإذاعية تحتم على المذيع أن يعرف أسلوبها سواء كانت محطة تجارية أو شبابية أو جادة أو خفيفة أو محطة موسيقية أو دينية .... إلخ . لأن لكل محطة إذاعية أسلوبها الخاص </a:t>
            </a:r>
            <a:r>
              <a:rPr lang="ar-SA" dirty="0" err="1">
                <a:cs typeface="PT Bold Heading" pitchFamily="2" charset="-78"/>
              </a:rPr>
              <a:t>فى</a:t>
            </a:r>
            <a:r>
              <a:rPr lang="ar-SA" dirty="0">
                <a:cs typeface="PT Bold Heading" pitchFamily="2" charset="-78"/>
              </a:rPr>
              <a:t> الإداء </a:t>
            </a:r>
            <a:r>
              <a:rPr lang="ar-SA" dirty="0" err="1">
                <a:cs typeface="PT Bold Heading" pitchFamily="2" charset="-78"/>
              </a:rPr>
              <a:t>الإذاعى</a:t>
            </a:r>
            <a:r>
              <a:rPr lang="ar-SA" dirty="0">
                <a:cs typeface="PT Bold Heading" pitchFamily="2" charset="-78"/>
              </a:rPr>
              <a:t> المتميز الذى هو فن الإلقاء </a:t>
            </a:r>
            <a:r>
              <a:rPr lang="ar-SA" dirty="0" err="1">
                <a:cs typeface="PT Bold Heading" pitchFamily="2" charset="-78"/>
              </a:rPr>
              <a:t>الصوتى</a:t>
            </a:r>
            <a:r>
              <a:rPr lang="ar-SA" dirty="0">
                <a:cs typeface="PT Bold Heading" pitchFamily="2" charset="-78"/>
              </a:rPr>
              <a:t> المناسب لكل نوعية من المواد الإذاعية . </a:t>
            </a:r>
            <a:endParaRPr lang="en-US" dirty="0">
              <a:cs typeface="PT Bold Heading" pitchFamily="2" charset="-78"/>
            </a:endParaRPr>
          </a:p>
          <a:p>
            <a:pPr algn="r"/>
            <a:endParaRPr lang="en-US" dirty="0">
              <a:cs typeface="PT Bold Heading" pitchFamily="2" charset="-78"/>
            </a:endParaRPr>
          </a:p>
        </p:txBody>
      </p:sp>
    </p:spTree>
    <p:extLst>
      <p:ext uri="{BB962C8B-B14F-4D97-AF65-F5344CB8AC3E}">
        <p14:creationId xmlns:p14="http://schemas.microsoft.com/office/powerpoint/2010/main" val="1208734465"/>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rtl="1"/>
            <a:r>
              <a:rPr lang="ar-SA" sz="3600" dirty="0" smtClean="0">
                <a:cs typeface="PT Bold Heading" pitchFamily="2" charset="-78"/>
              </a:rPr>
              <a:t>عوامل وخصائص الأداء السليم</a:t>
            </a:r>
            <a:r>
              <a:rPr lang="ar-EG" sz="3600" dirty="0" smtClean="0">
                <a:cs typeface="PT Bold Heading" pitchFamily="2" charset="-78"/>
              </a:rPr>
              <a:t> امام الميكرفون</a:t>
            </a:r>
            <a:endParaRPr lang="en-US" sz="3600" dirty="0">
              <a:cs typeface="PT Bold Heading" pitchFamily="2" charset="-78"/>
            </a:endParaRPr>
          </a:p>
        </p:txBody>
      </p:sp>
      <p:sp>
        <p:nvSpPr>
          <p:cNvPr id="3" name="عنصر نائب للمحتوى 2"/>
          <p:cNvSpPr>
            <a:spLocks noGrp="1"/>
          </p:cNvSpPr>
          <p:nvPr>
            <p:ph idx="1"/>
          </p:nvPr>
        </p:nvSpPr>
        <p:spPr>
          <a:xfrm>
            <a:off x="152400" y="1600200"/>
            <a:ext cx="8763000" cy="5105400"/>
          </a:xfrm>
        </p:spPr>
        <p:style>
          <a:lnRef idx="1">
            <a:schemeClr val="accent6"/>
          </a:lnRef>
          <a:fillRef idx="2">
            <a:schemeClr val="accent6"/>
          </a:fillRef>
          <a:effectRef idx="1">
            <a:schemeClr val="accent6"/>
          </a:effectRef>
          <a:fontRef idx="minor">
            <a:schemeClr val="dk1"/>
          </a:fontRef>
        </p:style>
        <p:txBody>
          <a:bodyPr>
            <a:noAutofit/>
          </a:bodyPr>
          <a:lstStyle/>
          <a:p>
            <a:pPr marL="0" indent="0" algn="r" rtl="1">
              <a:buNone/>
            </a:pPr>
            <a:r>
              <a:rPr lang="ar-SA" sz="3600" b="1" dirty="0">
                <a:cs typeface="PT Bold Heading" pitchFamily="2" charset="-78"/>
              </a:rPr>
              <a:t>أ -</a:t>
            </a:r>
            <a:r>
              <a:rPr lang="ar-SA" sz="3600" dirty="0">
                <a:cs typeface="PT Bold Heading" pitchFamily="2" charset="-78"/>
              </a:rPr>
              <a:t> أن يكون صوت المذيع طبيعياً بعيداً عن التكلف ليجذب المستمع ، كما أن ثقافة المذيع وحسن تصرفه وذكاءه ومعرفته الكاملة بمضمون النص أو البرنامج تساعده </a:t>
            </a:r>
            <a:r>
              <a:rPr lang="ar-SA" sz="3600" dirty="0" err="1">
                <a:cs typeface="PT Bold Heading" pitchFamily="2" charset="-78"/>
              </a:rPr>
              <a:t>فى</a:t>
            </a:r>
            <a:r>
              <a:rPr lang="ar-SA" sz="3600" dirty="0">
                <a:cs typeface="PT Bold Heading" pitchFamily="2" charset="-78"/>
              </a:rPr>
              <a:t> تنويع طبقات صوته بما تناسب مع طبيعة النص . </a:t>
            </a:r>
            <a:endParaRPr lang="en-US" sz="3600" dirty="0">
              <a:cs typeface="PT Bold Heading" pitchFamily="2" charset="-78"/>
            </a:endParaRPr>
          </a:p>
          <a:p>
            <a:pPr marL="0" indent="0" algn="r" rtl="1">
              <a:buNone/>
            </a:pPr>
            <a:r>
              <a:rPr lang="ar-SA" sz="3600" b="1" dirty="0">
                <a:cs typeface="PT Bold Heading" pitchFamily="2" charset="-78"/>
              </a:rPr>
              <a:t>ب -</a:t>
            </a:r>
            <a:r>
              <a:rPr lang="ar-SA" sz="3600" dirty="0">
                <a:cs typeface="PT Bold Heading" pitchFamily="2" charset="-78"/>
              </a:rPr>
              <a:t> على المذيع أن يتجنب التقليد والسرعة </a:t>
            </a:r>
            <a:r>
              <a:rPr lang="ar-SA" sz="3600" dirty="0" err="1">
                <a:cs typeface="PT Bold Heading" pitchFamily="2" charset="-78"/>
              </a:rPr>
              <a:t>فى</a:t>
            </a:r>
            <a:r>
              <a:rPr lang="ar-SA" sz="3600" dirty="0">
                <a:cs typeface="PT Bold Heading" pitchFamily="2" charset="-78"/>
              </a:rPr>
              <a:t> الأداء والصراخ ، ويجب أن يكون إخراج الكلمات من الفم سليما وأن تكون فقرات الجمل مقسمة تقسيما طبيعيا حتى تظهر روعة الإلقاء. </a:t>
            </a:r>
            <a:endParaRPr lang="en-US" sz="3600" dirty="0">
              <a:cs typeface="PT Bold Heading" pitchFamily="2" charset="-78"/>
            </a:endParaRPr>
          </a:p>
          <a:p>
            <a:pPr marL="0" indent="0" algn="r">
              <a:buNone/>
            </a:pPr>
            <a:endParaRPr lang="en-US" sz="3600" dirty="0">
              <a:cs typeface="PT Bold Heading" pitchFamily="2" charset="-78"/>
            </a:endParaRPr>
          </a:p>
        </p:txBody>
      </p:sp>
    </p:spTree>
    <p:extLst>
      <p:ext uri="{BB962C8B-B14F-4D97-AF65-F5344CB8AC3E}">
        <p14:creationId xmlns:p14="http://schemas.microsoft.com/office/powerpoint/2010/main" val="2660119640"/>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304800"/>
            <a:ext cx="8686800" cy="6324600"/>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r" rtl="1">
              <a:buNone/>
            </a:pPr>
            <a:r>
              <a:rPr lang="ar-SA" b="1" dirty="0">
                <a:cs typeface="PT Bold Heading" pitchFamily="2" charset="-78"/>
              </a:rPr>
              <a:t>ج -</a:t>
            </a:r>
            <a:r>
              <a:rPr lang="ar-SA" dirty="0">
                <a:cs typeface="PT Bold Heading" pitchFamily="2" charset="-78"/>
              </a:rPr>
              <a:t> على المذيع أن يستفيد من إمكانات الإذاعة التكنولوجية </a:t>
            </a:r>
            <a:r>
              <a:rPr lang="ar-SA" dirty="0" err="1">
                <a:cs typeface="PT Bold Heading" pitchFamily="2" charset="-78"/>
              </a:rPr>
              <a:t>فى</a:t>
            </a:r>
            <a:r>
              <a:rPr lang="ar-SA" dirty="0">
                <a:cs typeface="PT Bold Heading" pitchFamily="2" charset="-78"/>
              </a:rPr>
              <a:t> الأداء المتميز وعليه أن يتخطى عقبات الملل الذى يصاحب المادة الجادة أو الجافة باستخدام الألفاظ المتسلسلة والكلمات الرنانة الجذابة </a:t>
            </a:r>
            <a:r>
              <a:rPr lang="ar-SA" dirty="0" err="1">
                <a:cs typeface="PT Bold Heading" pitchFamily="2" charset="-78"/>
              </a:rPr>
              <a:t>فى</a:t>
            </a:r>
            <a:r>
              <a:rPr lang="ar-SA" dirty="0">
                <a:cs typeface="PT Bold Heading" pitchFamily="2" charset="-78"/>
              </a:rPr>
              <a:t> معانيها وموسيقاها . </a:t>
            </a:r>
            <a:endParaRPr lang="en-US" dirty="0">
              <a:cs typeface="PT Bold Heading" pitchFamily="2" charset="-78"/>
            </a:endParaRPr>
          </a:p>
          <a:p>
            <a:pPr marL="0" indent="0" algn="r" rtl="1">
              <a:buNone/>
            </a:pPr>
            <a:r>
              <a:rPr lang="ar-SA" b="1" dirty="0">
                <a:cs typeface="PT Bold Heading" pitchFamily="2" charset="-78"/>
              </a:rPr>
              <a:t>د -</a:t>
            </a:r>
            <a:r>
              <a:rPr lang="ar-SA" dirty="0">
                <a:cs typeface="PT Bold Heading" pitchFamily="2" charset="-78"/>
              </a:rPr>
              <a:t> علي المذيع أن يحسن اختيار المؤثرات الصوتية </a:t>
            </a:r>
            <a:r>
              <a:rPr lang="ar-SA" dirty="0" err="1">
                <a:cs typeface="PT Bold Heading" pitchFamily="2" charset="-78"/>
              </a:rPr>
              <a:t>التى</a:t>
            </a:r>
            <a:r>
              <a:rPr lang="ar-SA" dirty="0">
                <a:cs typeface="PT Bold Heading" pitchFamily="2" charset="-78"/>
              </a:rPr>
              <a:t> قد تصاحبه </a:t>
            </a:r>
            <a:r>
              <a:rPr lang="ar-SA" dirty="0" err="1">
                <a:cs typeface="PT Bold Heading" pitchFamily="2" charset="-78"/>
              </a:rPr>
              <a:t>فى</a:t>
            </a:r>
            <a:r>
              <a:rPr lang="ar-SA" dirty="0">
                <a:cs typeface="PT Bold Heading" pitchFamily="2" charset="-78"/>
              </a:rPr>
              <a:t> الأداء ، ويجب أن تكون المؤثرات الصوتية مناسبة لطبيعة البرنامج </a:t>
            </a:r>
            <a:r>
              <a:rPr lang="ar-SA" b="1" dirty="0">
                <a:cs typeface="PT Bold Heading" pitchFamily="2" charset="-78"/>
              </a:rPr>
              <a:t>.</a:t>
            </a:r>
            <a:endParaRPr lang="en-US" dirty="0">
              <a:cs typeface="PT Bold Heading" pitchFamily="2" charset="-78"/>
            </a:endParaRPr>
          </a:p>
          <a:p>
            <a:pPr marL="0" indent="0" algn="r" rtl="1">
              <a:buNone/>
            </a:pPr>
            <a:r>
              <a:rPr lang="ar-SA" b="1" dirty="0">
                <a:cs typeface="PT Bold Heading" pitchFamily="2" charset="-78"/>
              </a:rPr>
              <a:t>هـ -</a:t>
            </a:r>
            <a:r>
              <a:rPr lang="ar-SA" dirty="0">
                <a:cs typeface="PT Bold Heading" pitchFamily="2" charset="-78"/>
              </a:rPr>
              <a:t> على المذيع أن يتجنب الإطالة والمط وخاصة </a:t>
            </a:r>
            <a:r>
              <a:rPr lang="ar-SA" dirty="0" err="1">
                <a:cs typeface="PT Bold Heading" pitchFamily="2" charset="-78"/>
              </a:rPr>
              <a:t>فى</a:t>
            </a:r>
            <a:r>
              <a:rPr lang="ar-SA" dirty="0">
                <a:cs typeface="PT Bold Heading" pitchFamily="2" charset="-78"/>
              </a:rPr>
              <a:t> برامج الأحاديث وألا تكون أسئلته مكررة ومطولة وغير مفهومة ولا يتعالى على الضيف .</a:t>
            </a:r>
            <a:endParaRPr lang="en-US" dirty="0">
              <a:cs typeface="PT Bold Heading" pitchFamily="2" charset="-78"/>
            </a:endParaRPr>
          </a:p>
          <a:p>
            <a:pPr marL="0" indent="0" algn="r">
              <a:buNone/>
            </a:pPr>
            <a:endParaRPr lang="en-US" dirty="0">
              <a:cs typeface="PT Bold Heading" pitchFamily="2" charset="-78"/>
            </a:endParaRPr>
          </a:p>
        </p:txBody>
      </p:sp>
    </p:spTree>
    <p:extLst>
      <p:ext uri="{BB962C8B-B14F-4D97-AF65-F5344CB8AC3E}">
        <p14:creationId xmlns:p14="http://schemas.microsoft.com/office/powerpoint/2010/main" val="221657390"/>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304800"/>
            <a:ext cx="8763000" cy="6400800"/>
          </a:xfrm>
        </p:spPr>
        <p:style>
          <a:lnRef idx="1">
            <a:schemeClr val="accent5"/>
          </a:lnRef>
          <a:fillRef idx="2">
            <a:schemeClr val="accent5"/>
          </a:fillRef>
          <a:effectRef idx="1">
            <a:schemeClr val="accent5"/>
          </a:effectRef>
          <a:fontRef idx="minor">
            <a:schemeClr val="dk1"/>
          </a:fontRef>
        </p:style>
        <p:txBody>
          <a:bodyPr>
            <a:normAutofit/>
          </a:bodyPr>
          <a:lstStyle/>
          <a:p>
            <a:pPr marL="0" indent="0" algn="r" rtl="1">
              <a:buNone/>
            </a:pPr>
            <a:r>
              <a:rPr lang="ar-SA" b="1" dirty="0">
                <a:cs typeface="PT Bold Heading" pitchFamily="2" charset="-78"/>
              </a:rPr>
              <a:t>و-</a:t>
            </a:r>
            <a:r>
              <a:rPr lang="ar-SA" dirty="0">
                <a:cs typeface="PT Bold Heading" pitchFamily="2" charset="-78"/>
              </a:rPr>
              <a:t>  فن الإلقاء هو قراءة أمام ميكروفون الإذاعة ويخضع إلى قواعد ومبادئ يجب مراعاتها ، ومن هنا يجب علي المذيع أن يتجنب الألفاظ الغريبة أو غير المحببة أو القبيحة. </a:t>
            </a:r>
            <a:endParaRPr lang="en-US" dirty="0">
              <a:cs typeface="PT Bold Heading" pitchFamily="2" charset="-78"/>
            </a:endParaRPr>
          </a:p>
          <a:p>
            <a:pPr marL="0" indent="0" algn="r" rtl="1">
              <a:buNone/>
            </a:pPr>
            <a:r>
              <a:rPr lang="ar-SA" dirty="0">
                <a:cs typeface="PT Bold Heading" pitchFamily="2" charset="-78"/>
              </a:rPr>
              <a:t>ومن هذه المبادئ أو القواعد أن تقسم الجُمل الطويلة </a:t>
            </a:r>
            <a:r>
              <a:rPr lang="ar-SA" dirty="0" err="1">
                <a:cs typeface="PT Bold Heading" pitchFamily="2" charset="-78"/>
              </a:rPr>
              <a:t>التى</a:t>
            </a:r>
            <a:r>
              <a:rPr lang="ar-SA" dirty="0">
                <a:cs typeface="PT Bold Heading" pitchFamily="2" charset="-78"/>
              </a:rPr>
              <a:t> تتناسب مع التنفس حتى يتم إخراجها وإلقاؤها طبيعيا وبسهولة تمكنه من الاسترسال </a:t>
            </a:r>
            <a:r>
              <a:rPr lang="ar-SA" dirty="0" err="1">
                <a:cs typeface="PT Bold Heading" pitchFamily="2" charset="-78"/>
              </a:rPr>
              <a:t>فى</a:t>
            </a:r>
            <a:r>
              <a:rPr lang="ar-SA" dirty="0">
                <a:cs typeface="PT Bold Heading" pitchFamily="2" charset="-78"/>
              </a:rPr>
              <a:t> القراءة . ولاشك أن تقسيم النص حسب المعنى أفضل بكثير من تقسيمه حسب طول الجمل وعلامات التنقيط المعروفة . </a:t>
            </a:r>
            <a:endParaRPr lang="en-US" dirty="0">
              <a:cs typeface="PT Bold Heading" pitchFamily="2" charset="-78"/>
            </a:endParaRPr>
          </a:p>
          <a:p>
            <a:pPr marL="0" indent="0" algn="r" rtl="1">
              <a:buNone/>
            </a:pPr>
            <a:r>
              <a:rPr lang="ar-SA" b="1" dirty="0">
                <a:cs typeface="PT Bold Heading" pitchFamily="2" charset="-78"/>
              </a:rPr>
              <a:t>ز –</a:t>
            </a:r>
            <a:r>
              <a:rPr lang="ar-SA" dirty="0">
                <a:cs typeface="PT Bold Heading" pitchFamily="2" charset="-78"/>
              </a:rPr>
              <a:t> علي المذيع أن يتجنب بقدر الإمكان السرعة </a:t>
            </a:r>
            <a:r>
              <a:rPr lang="ar-SA" dirty="0" err="1">
                <a:cs typeface="PT Bold Heading" pitchFamily="2" charset="-78"/>
              </a:rPr>
              <a:t>فى</a:t>
            </a:r>
            <a:r>
              <a:rPr lang="ar-SA" dirty="0">
                <a:cs typeface="PT Bold Heading" pitchFamily="2" charset="-78"/>
              </a:rPr>
              <a:t> الحديث وكذا البطء حتى لا يشعر المستمع بالملل أو ضياع الفهم فالكلام السريع الذى يتبعه كلام بطئ مفاجئ كالسيارة المسرعة </a:t>
            </a:r>
            <a:r>
              <a:rPr lang="ar-SA" dirty="0" err="1">
                <a:cs typeface="PT Bold Heading" pitchFamily="2" charset="-78"/>
              </a:rPr>
              <a:t>التى</a:t>
            </a:r>
            <a:r>
              <a:rPr lang="ar-SA" dirty="0">
                <a:cs typeface="PT Bold Heading" pitchFamily="2" charset="-78"/>
              </a:rPr>
              <a:t> تقف فجأة فيهتز الراكب .</a:t>
            </a:r>
            <a:endParaRPr lang="en-US" dirty="0">
              <a:cs typeface="PT Bold Heading" pitchFamily="2" charset="-78"/>
            </a:endParaRPr>
          </a:p>
          <a:p>
            <a:pPr marL="0" indent="0" algn="r">
              <a:buNone/>
            </a:pPr>
            <a:endParaRPr lang="en-US" dirty="0">
              <a:cs typeface="PT Bold Heading" pitchFamily="2" charset="-78"/>
            </a:endParaRPr>
          </a:p>
        </p:txBody>
      </p:sp>
    </p:spTree>
    <p:extLst>
      <p:ext uri="{BB962C8B-B14F-4D97-AF65-F5344CB8AC3E}">
        <p14:creationId xmlns:p14="http://schemas.microsoft.com/office/powerpoint/2010/main" val="1645170725"/>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r>
              <a:rPr lang="ar-SA" sz="6600" dirty="0">
                <a:cs typeface="PT Bold Heading" pitchFamily="2" charset="-78"/>
              </a:rPr>
              <a:t>2 - الموسيقى</a:t>
            </a:r>
            <a:endParaRPr lang="en-US" sz="6600" dirty="0">
              <a:cs typeface="PT Bold Heading" pitchFamily="2" charset="-78"/>
            </a:endParaRPr>
          </a:p>
        </p:txBody>
      </p:sp>
      <p:sp>
        <p:nvSpPr>
          <p:cNvPr id="3" name="عنصر نائب للمحتوى 2"/>
          <p:cNvSpPr>
            <a:spLocks noGrp="1"/>
          </p:cNvSpPr>
          <p:nvPr>
            <p:ph idx="1"/>
          </p:nvPr>
        </p:nvSpPr>
        <p:spPr>
          <a:xfrm>
            <a:off x="152400" y="1600200"/>
            <a:ext cx="8763000" cy="5105400"/>
          </a:xfrm>
        </p:spPr>
        <p:style>
          <a:lnRef idx="1">
            <a:schemeClr val="accent5"/>
          </a:lnRef>
          <a:fillRef idx="2">
            <a:schemeClr val="accent5"/>
          </a:fillRef>
          <a:effectRef idx="1">
            <a:schemeClr val="accent5"/>
          </a:effectRef>
          <a:fontRef idx="minor">
            <a:schemeClr val="dk1"/>
          </a:fontRef>
        </p:style>
        <p:txBody>
          <a:bodyPr/>
          <a:lstStyle/>
          <a:p>
            <a:pPr algn="r" rtl="1"/>
            <a:r>
              <a:rPr lang="ar-SA" dirty="0">
                <a:cs typeface="PT Bold Heading" pitchFamily="2" charset="-78"/>
              </a:rPr>
              <a:t>للموسيقى دور هام </a:t>
            </a:r>
            <a:r>
              <a:rPr lang="ar-SA" dirty="0" err="1">
                <a:cs typeface="PT Bold Heading" pitchFamily="2" charset="-78"/>
              </a:rPr>
              <a:t>فى</a:t>
            </a:r>
            <a:r>
              <a:rPr lang="ar-SA" dirty="0">
                <a:cs typeface="PT Bold Heading" pitchFamily="2" charset="-78"/>
              </a:rPr>
              <a:t> إنتاج برامج الراديو ، بل وتضفى على البرامج قيمة فنية ونفسية وحضارية وجمالية حيث تتفاعل هذه القيم مع بعضها البعض لتعطى لنا </a:t>
            </a:r>
            <a:r>
              <a:rPr lang="ar-SA" dirty="0" err="1">
                <a:cs typeface="PT Bold Heading" pitchFamily="2" charset="-78"/>
              </a:rPr>
              <a:t>فى</a:t>
            </a:r>
            <a:r>
              <a:rPr lang="ar-SA" dirty="0">
                <a:cs typeface="PT Bold Heading" pitchFamily="2" charset="-78"/>
              </a:rPr>
              <a:t> النهاية برنامجا متكاملا له قيمته الإذاعية . </a:t>
            </a:r>
            <a:endParaRPr lang="en-US" dirty="0">
              <a:cs typeface="PT Bold Heading" pitchFamily="2" charset="-78"/>
            </a:endParaRPr>
          </a:p>
          <a:p>
            <a:pPr algn="r" rtl="1"/>
            <a:r>
              <a:rPr lang="ar-SA" dirty="0">
                <a:cs typeface="PT Bold Heading" pitchFamily="2" charset="-78"/>
              </a:rPr>
              <a:t>فالقيمة الفنية : تتمثل </a:t>
            </a:r>
            <a:r>
              <a:rPr lang="ar-SA" dirty="0" err="1">
                <a:cs typeface="PT Bold Heading" pitchFamily="2" charset="-78"/>
              </a:rPr>
              <a:t>فى</a:t>
            </a:r>
            <a:r>
              <a:rPr lang="ar-SA" dirty="0">
                <a:cs typeface="PT Bold Heading" pitchFamily="2" charset="-78"/>
              </a:rPr>
              <a:t> التقنية العالية </a:t>
            </a:r>
            <a:r>
              <a:rPr lang="ar-SA" dirty="0" err="1">
                <a:cs typeface="PT Bold Heading" pitchFamily="2" charset="-78"/>
              </a:rPr>
              <a:t>فى</a:t>
            </a:r>
            <a:r>
              <a:rPr lang="ar-SA" dirty="0">
                <a:cs typeface="PT Bold Heading" pitchFamily="2" charset="-78"/>
              </a:rPr>
              <a:t> فن الموسيقى </a:t>
            </a:r>
            <a:r>
              <a:rPr lang="ar-SA" dirty="0" err="1">
                <a:cs typeface="PT Bold Heading" pitchFamily="2" charset="-78"/>
              </a:rPr>
              <a:t>التى</a:t>
            </a:r>
            <a:r>
              <a:rPr lang="ar-SA" dirty="0">
                <a:cs typeface="PT Bold Heading" pitchFamily="2" charset="-78"/>
              </a:rPr>
              <a:t> تنبعث من معدات وآلات وأجهزة موسيقية </a:t>
            </a:r>
            <a:r>
              <a:rPr lang="ar-SA" dirty="0" err="1">
                <a:cs typeface="PT Bold Heading" pitchFamily="2" charset="-78"/>
              </a:rPr>
              <a:t>فى</a:t>
            </a:r>
            <a:r>
              <a:rPr lang="ar-SA" dirty="0">
                <a:cs typeface="PT Bold Heading" pitchFamily="2" charset="-78"/>
              </a:rPr>
              <a:t> إدخال البهجة والسرور </a:t>
            </a:r>
            <a:r>
              <a:rPr lang="ar-SA" dirty="0" err="1">
                <a:cs typeface="PT Bold Heading" pitchFamily="2" charset="-78"/>
              </a:rPr>
              <a:t>فى</a:t>
            </a:r>
            <a:r>
              <a:rPr lang="ar-SA" dirty="0">
                <a:cs typeface="PT Bold Heading" pitchFamily="2" charset="-78"/>
              </a:rPr>
              <a:t> نفس المستمع بقدرتها على تقديم ألوان من التعبير .</a:t>
            </a:r>
            <a:endParaRPr lang="en-US" dirty="0">
              <a:cs typeface="PT Bold Heading" pitchFamily="2" charset="-78"/>
            </a:endParaRPr>
          </a:p>
          <a:p>
            <a:pPr algn="r"/>
            <a:endParaRPr lang="en-US" dirty="0">
              <a:cs typeface="PT Bold Heading" pitchFamily="2" charset="-78"/>
            </a:endParaRPr>
          </a:p>
        </p:txBody>
      </p:sp>
    </p:spTree>
    <p:extLst>
      <p:ext uri="{BB962C8B-B14F-4D97-AF65-F5344CB8AC3E}">
        <p14:creationId xmlns:p14="http://schemas.microsoft.com/office/powerpoint/2010/main" val="642235873"/>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457200"/>
            <a:ext cx="8686800" cy="6096000"/>
          </a:xfrm>
        </p:spPr>
        <p:style>
          <a:lnRef idx="1">
            <a:schemeClr val="accent6"/>
          </a:lnRef>
          <a:fillRef idx="2">
            <a:schemeClr val="accent6"/>
          </a:fillRef>
          <a:effectRef idx="1">
            <a:schemeClr val="accent6"/>
          </a:effectRef>
          <a:fontRef idx="minor">
            <a:schemeClr val="dk1"/>
          </a:fontRef>
        </p:style>
        <p:txBody>
          <a:bodyPr>
            <a:normAutofit/>
          </a:bodyPr>
          <a:lstStyle/>
          <a:p>
            <a:pPr algn="r" rtl="1"/>
            <a:r>
              <a:rPr lang="ar-SA" sz="4800" dirty="0" smtClean="0">
                <a:cs typeface="PT Bold Heading" pitchFamily="2" charset="-78"/>
              </a:rPr>
              <a:t>القيمة </a:t>
            </a:r>
            <a:r>
              <a:rPr lang="ar-SA" sz="4800" dirty="0">
                <a:cs typeface="PT Bold Heading" pitchFamily="2" charset="-78"/>
              </a:rPr>
              <a:t>الحضارية : تتمثل </a:t>
            </a:r>
            <a:r>
              <a:rPr lang="ar-SA" sz="4800" dirty="0" err="1">
                <a:cs typeface="PT Bold Heading" pitchFamily="2" charset="-78"/>
              </a:rPr>
              <a:t>فى</a:t>
            </a:r>
            <a:r>
              <a:rPr lang="ar-SA" sz="4800" dirty="0">
                <a:cs typeface="PT Bold Heading" pitchFamily="2" charset="-78"/>
              </a:rPr>
              <a:t> روعة التأليف والموسيقى وما يصاحبه من جمل موسيقية تقترب من العالمية . </a:t>
            </a:r>
            <a:endParaRPr lang="en-US" sz="4800" dirty="0">
              <a:cs typeface="PT Bold Heading" pitchFamily="2" charset="-78"/>
            </a:endParaRPr>
          </a:p>
          <a:p>
            <a:pPr algn="r" rtl="1"/>
            <a:r>
              <a:rPr lang="ar-SA" sz="4800" dirty="0" smtClean="0">
                <a:cs typeface="PT Bold Heading" pitchFamily="2" charset="-78"/>
              </a:rPr>
              <a:t>القيمة </a:t>
            </a:r>
            <a:r>
              <a:rPr lang="ar-SA" sz="4800" dirty="0">
                <a:cs typeface="PT Bold Heading" pitchFamily="2" charset="-78"/>
              </a:rPr>
              <a:t>الجمالية : فتتمثل </a:t>
            </a:r>
            <a:r>
              <a:rPr lang="ar-SA" sz="4800" dirty="0" err="1">
                <a:cs typeface="PT Bold Heading" pitchFamily="2" charset="-78"/>
              </a:rPr>
              <a:t>فى</a:t>
            </a:r>
            <a:r>
              <a:rPr lang="ar-SA" sz="4800" dirty="0">
                <a:cs typeface="PT Bold Heading" pitchFamily="2" charset="-78"/>
              </a:rPr>
              <a:t> أن الموسيقى المصاحبة للنص </a:t>
            </a:r>
            <a:r>
              <a:rPr lang="ar-SA" sz="4800" dirty="0" err="1">
                <a:cs typeface="PT Bold Heading" pitchFamily="2" charset="-78"/>
              </a:rPr>
              <a:t>الإذاعى</a:t>
            </a:r>
            <a:r>
              <a:rPr lang="ar-SA" sz="4800" dirty="0">
                <a:cs typeface="PT Bold Heading" pitchFamily="2" charset="-78"/>
              </a:rPr>
              <a:t> </a:t>
            </a:r>
            <a:r>
              <a:rPr lang="ar-SA" sz="4800" dirty="0" err="1">
                <a:cs typeface="PT Bold Heading" pitchFamily="2" charset="-78"/>
              </a:rPr>
              <a:t>التى</a:t>
            </a:r>
            <a:r>
              <a:rPr lang="ar-SA" sz="4800" dirty="0">
                <a:cs typeface="PT Bold Heading" pitchFamily="2" charset="-78"/>
              </a:rPr>
              <a:t> تجعل منه لوحة فنية متكاملة لها تأثيرها العظيم </a:t>
            </a:r>
            <a:r>
              <a:rPr lang="ar-SA" sz="4800" dirty="0" err="1">
                <a:cs typeface="PT Bold Heading" pitchFamily="2" charset="-78"/>
              </a:rPr>
              <a:t>فى</a:t>
            </a:r>
            <a:r>
              <a:rPr lang="ar-SA" sz="4800" dirty="0">
                <a:cs typeface="PT Bold Heading" pitchFamily="2" charset="-78"/>
              </a:rPr>
              <a:t> الوجدان والإحساس ومداعبة العقل . </a:t>
            </a:r>
            <a:endParaRPr lang="en-US" sz="4800" dirty="0">
              <a:cs typeface="PT Bold Heading" pitchFamily="2" charset="-78"/>
            </a:endParaRPr>
          </a:p>
          <a:p>
            <a:pPr algn="r"/>
            <a:endParaRPr lang="en-US" sz="4800" dirty="0">
              <a:cs typeface="PT Bold Heading" pitchFamily="2" charset="-78"/>
            </a:endParaRPr>
          </a:p>
        </p:txBody>
      </p:sp>
    </p:spTree>
    <p:extLst>
      <p:ext uri="{BB962C8B-B14F-4D97-AF65-F5344CB8AC3E}">
        <p14:creationId xmlns:p14="http://schemas.microsoft.com/office/powerpoint/2010/main" val="1404404103"/>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rtl="1"/>
            <a:r>
              <a:rPr lang="ar-SA" sz="6000" dirty="0">
                <a:cs typeface="PT Bold Heading" pitchFamily="2" charset="-78"/>
              </a:rPr>
              <a:t>وظائف الموسيقي</a:t>
            </a:r>
            <a:endParaRPr lang="en-US" sz="6000" dirty="0">
              <a:cs typeface="PT Bold Heading" pitchFamily="2" charset="-78"/>
            </a:endParaRPr>
          </a:p>
        </p:txBody>
      </p:sp>
      <p:sp>
        <p:nvSpPr>
          <p:cNvPr id="3" name="عنصر نائب للمحتوى 2"/>
          <p:cNvSpPr>
            <a:spLocks noGrp="1"/>
          </p:cNvSpPr>
          <p:nvPr>
            <p:ph idx="1"/>
          </p:nvPr>
        </p:nvSpPr>
        <p:spPr>
          <a:xfrm>
            <a:off x="228600" y="1600200"/>
            <a:ext cx="8686800" cy="5029200"/>
          </a:xfrm>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pPr marL="0" indent="0" algn="r" rtl="1">
              <a:buNone/>
            </a:pPr>
            <a:r>
              <a:rPr lang="ar-SA" dirty="0">
                <a:cs typeface="PT Bold Heading" pitchFamily="2" charset="-78"/>
              </a:rPr>
              <a:t>أ - تستخدم الموسيقى كلحن مميز للبرامج الثابتة وسواء كانت درامية أو غير درامية . فالموسيقى </a:t>
            </a:r>
            <a:r>
              <a:rPr lang="ar-SA" dirty="0" err="1">
                <a:cs typeface="PT Bold Heading" pitchFamily="2" charset="-78"/>
              </a:rPr>
              <a:t>التى</a:t>
            </a:r>
            <a:r>
              <a:rPr lang="ar-SA" dirty="0">
                <a:cs typeface="PT Bold Heading" pitchFamily="2" charset="-78"/>
              </a:rPr>
              <a:t> تعبر عن قصة حب تختلف عن </a:t>
            </a:r>
            <a:r>
              <a:rPr lang="ar-SA" dirty="0" err="1">
                <a:cs typeface="PT Bold Heading" pitchFamily="2" charset="-78"/>
              </a:rPr>
              <a:t>التى</a:t>
            </a:r>
            <a:r>
              <a:rPr lang="ar-SA" dirty="0">
                <a:cs typeface="PT Bold Heading" pitchFamily="2" charset="-78"/>
              </a:rPr>
              <a:t> تعبر عن قصة بوليسية أو فكاهية أو درامية .. وهكذا . </a:t>
            </a:r>
            <a:endParaRPr lang="en-US" dirty="0">
              <a:cs typeface="PT Bold Heading" pitchFamily="2" charset="-78"/>
            </a:endParaRPr>
          </a:p>
          <a:p>
            <a:pPr marL="0" indent="0" algn="r" rtl="1">
              <a:buNone/>
            </a:pPr>
            <a:r>
              <a:rPr lang="ar-SA" dirty="0">
                <a:cs typeface="PT Bold Heading" pitchFamily="2" charset="-78"/>
              </a:rPr>
              <a:t>ب -  تستخدم الموسيقى كمقدمة أو افتتاحية أو خاتمة للبرامج الإذاعية المختلفة. </a:t>
            </a:r>
            <a:endParaRPr lang="en-US" dirty="0">
              <a:cs typeface="PT Bold Heading" pitchFamily="2" charset="-78"/>
            </a:endParaRPr>
          </a:p>
          <a:p>
            <a:pPr marL="0" indent="0" algn="r" rtl="1">
              <a:buNone/>
            </a:pPr>
            <a:r>
              <a:rPr lang="ar-SA" dirty="0">
                <a:cs typeface="PT Bold Heading" pitchFamily="2" charset="-78"/>
              </a:rPr>
              <a:t>ج - تستخدم الموسيقى </a:t>
            </a:r>
            <a:r>
              <a:rPr lang="ar-SA" dirty="0" err="1">
                <a:cs typeface="PT Bold Heading" pitchFamily="2" charset="-78"/>
              </a:rPr>
              <a:t>فى</a:t>
            </a:r>
            <a:r>
              <a:rPr lang="ar-SA" dirty="0">
                <a:cs typeface="PT Bold Heading" pitchFamily="2" charset="-78"/>
              </a:rPr>
              <a:t> خلفية المادة المذاعة ، فتسجل الموسيقى الناعمة "الهادئة مثلا" </a:t>
            </a:r>
            <a:r>
              <a:rPr lang="ar-SA" dirty="0" err="1">
                <a:cs typeface="PT Bold Heading" pitchFamily="2" charset="-78"/>
              </a:rPr>
              <a:t>فى</a:t>
            </a:r>
            <a:r>
              <a:rPr lang="ar-SA" dirty="0">
                <a:cs typeface="PT Bold Heading" pitchFamily="2" charset="-78"/>
              </a:rPr>
              <a:t> خلفية الحوار العاطفي أو أحداث ووقائع قصة حب . </a:t>
            </a:r>
            <a:endParaRPr lang="en-US" dirty="0">
              <a:cs typeface="PT Bold Heading" pitchFamily="2" charset="-78"/>
            </a:endParaRPr>
          </a:p>
          <a:p>
            <a:pPr marL="0" indent="0" algn="r" rtl="1">
              <a:buNone/>
            </a:pPr>
            <a:r>
              <a:rPr lang="ar-SA" dirty="0">
                <a:cs typeface="PT Bold Heading" pitchFamily="2" charset="-78"/>
              </a:rPr>
              <a:t>د - تستخدم الموسيقى </a:t>
            </a:r>
            <a:r>
              <a:rPr lang="ar-SA" dirty="0" err="1">
                <a:cs typeface="PT Bold Heading" pitchFamily="2" charset="-78"/>
              </a:rPr>
              <a:t>فى</a:t>
            </a:r>
            <a:r>
              <a:rPr lang="ar-SA" dirty="0">
                <a:cs typeface="PT Bold Heading" pitchFamily="2" charset="-78"/>
              </a:rPr>
              <a:t> إبراز الفكرة أو الموقف </a:t>
            </a:r>
            <a:r>
              <a:rPr lang="ar-SA" dirty="0" err="1">
                <a:cs typeface="PT Bold Heading" pitchFamily="2" charset="-78"/>
              </a:rPr>
              <a:t>فى</a:t>
            </a:r>
            <a:r>
              <a:rPr lang="ar-SA" dirty="0">
                <a:cs typeface="PT Bold Heading" pitchFamily="2" charset="-78"/>
              </a:rPr>
              <a:t> النص </a:t>
            </a:r>
            <a:r>
              <a:rPr lang="ar-SA" dirty="0" err="1">
                <a:cs typeface="PT Bold Heading" pitchFamily="2" charset="-78"/>
              </a:rPr>
              <a:t>الإذاعى</a:t>
            </a:r>
            <a:r>
              <a:rPr lang="ar-SA" dirty="0">
                <a:cs typeface="PT Bold Heading" pitchFamily="2" charset="-78"/>
              </a:rPr>
              <a:t> .</a:t>
            </a:r>
            <a:endParaRPr lang="en-US" dirty="0">
              <a:cs typeface="PT Bold Heading" pitchFamily="2" charset="-78"/>
            </a:endParaRPr>
          </a:p>
          <a:p>
            <a:pPr marL="0" indent="0" algn="r">
              <a:buNone/>
            </a:pPr>
            <a:endParaRPr lang="en-US" dirty="0">
              <a:cs typeface="PT Bold Heading" pitchFamily="2" charset="-78"/>
            </a:endParaRPr>
          </a:p>
        </p:txBody>
      </p:sp>
    </p:spTree>
    <p:extLst>
      <p:ext uri="{BB962C8B-B14F-4D97-AF65-F5344CB8AC3E}">
        <p14:creationId xmlns:p14="http://schemas.microsoft.com/office/powerpoint/2010/main" val="1889355541"/>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304800"/>
            <a:ext cx="8686800" cy="6324600"/>
          </a:xfrm>
        </p:spPr>
        <p:style>
          <a:lnRef idx="1">
            <a:schemeClr val="accent5"/>
          </a:lnRef>
          <a:fillRef idx="2">
            <a:schemeClr val="accent5"/>
          </a:fillRef>
          <a:effectRef idx="1">
            <a:schemeClr val="accent5"/>
          </a:effectRef>
          <a:fontRef idx="minor">
            <a:schemeClr val="dk1"/>
          </a:fontRef>
        </p:style>
        <p:txBody>
          <a:bodyPr>
            <a:normAutofit/>
          </a:bodyPr>
          <a:lstStyle/>
          <a:p>
            <a:pPr marL="0" indent="0" algn="r" rtl="1">
              <a:buNone/>
            </a:pPr>
            <a:r>
              <a:rPr lang="ar-SA" sz="4800" dirty="0">
                <a:cs typeface="PT Bold Heading" pitchFamily="2" charset="-78"/>
              </a:rPr>
              <a:t>هـ- يمكن استخدام أصوات الموسيقى لأحداث الزمان والمكان كأصوات البحر أو العصافير أو لطائرات أو لعواصف .</a:t>
            </a:r>
            <a:endParaRPr lang="en-US" sz="4800" dirty="0">
              <a:cs typeface="PT Bold Heading" pitchFamily="2" charset="-78"/>
            </a:endParaRPr>
          </a:p>
          <a:p>
            <a:pPr marL="0" indent="0" algn="r" rtl="1">
              <a:buNone/>
            </a:pPr>
            <a:r>
              <a:rPr lang="ar-SA" sz="4800" dirty="0">
                <a:cs typeface="PT Bold Heading" pitchFamily="2" charset="-78"/>
              </a:rPr>
              <a:t>و - تستخدم الصرخة الموسيقية أو الضربة الموسيقية وغالباً ما تكون قصيرة وموجزة لجذب الانتباه أو للتعبير عن هول المفاجأة </a:t>
            </a:r>
            <a:r>
              <a:rPr lang="ar-SA" sz="4800" dirty="0" err="1">
                <a:cs typeface="PT Bold Heading" pitchFamily="2" charset="-78"/>
              </a:rPr>
              <a:t>التى</a:t>
            </a:r>
            <a:r>
              <a:rPr lang="ar-SA" sz="4800" dirty="0">
                <a:cs typeface="PT Bold Heading" pitchFamily="2" charset="-78"/>
              </a:rPr>
              <a:t> يحتويها النص </a:t>
            </a:r>
            <a:r>
              <a:rPr lang="ar-SA" sz="4800" dirty="0" err="1">
                <a:cs typeface="PT Bold Heading" pitchFamily="2" charset="-78"/>
              </a:rPr>
              <a:t>الإذاعى</a:t>
            </a:r>
            <a:r>
              <a:rPr lang="ar-SA" sz="4800" dirty="0">
                <a:cs typeface="PT Bold Heading" pitchFamily="2" charset="-78"/>
              </a:rPr>
              <a:t> . </a:t>
            </a:r>
            <a:endParaRPr lang="en-US" sz="4800" dirty="0">
              <a:cs typeface="PT Bold Heading" pitchFamily="2" charset="-78"/>
            </a:endParaRPr>
          </a:p>
          <a:p>
            <a:pPr marL="0" indent="0" algn="r">
              <a:buNone/>
            </a:pPr>
            <a:endParaRPr lang="en-US" sz="4800" dirty="0">
              <a:cs typeface="PT Bold Heading" pitchFamily="2" charset="-78"/>
            </a:endParaRPr>
          </a:p>
        </p:txBody>
      </p:sp>
    </p:spTree>
    <p:extLst>
      <p:ext uri="{BB962C8B-B14F-4D97-AF65-F5344CB8AC3E}">
        <p14:creationId xmlns:p14="http://schemas.microsoft.com/office/powerpoint/2010/main" val="2120337552"/>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381000"/>
            <a:ext cx="8534400" cy="6172200"/>
          </a:xfrm>
        </p:spPr>
        <p:style>
          <a:lnRef idx="1">
            <a:schemeClr val="accent5"/>
          </a:lnRef>
          <a:fillRef idx="2">
            <a:schemeClr val="accent5"/>
          </a:fillRef>
          <a:effectRef idx="1">
            <a:schemeClr val="accent5"/>
          </a:effectRef>
          <a:fontRef idx="minor">
            <a:schemeClr val="dk1"/>
          </a:fontRef>
        </p:style>
        <p:txBody>
          <a:bodyPr>
            <a:noAutofit/>
          </a:bodyPr>
          <a:lstStyle/>
          <a:p>
            <a:pPr algn="r" rtl="1"/>
            <a:r>
              <a:rPr lang="ar-EG" sz="4400" dirty="0">
                <a:cs typeface="PT Bold Heading" pitchFamily="2" charset="-78"/>
              </a:rPr>
              <a:t>ويعتبر إنتاج الكتاب أول استخدام </a:t>
            </a:r>
            <a:r>
              <a:rPr lang="ar-EG" sz="4400" dirty="0" err="1">
                <a:cs typeface="PT Bold Heading" pitchFamily="2" charset="-78"/>
              </a:rPr>
              <a:t>علمى</a:t>
            </a:r>
            <a:r>
              <a:rPr lang="ar-EG" sz="4400" dirty="0">
                <a:cs typeface="PT Bold Heading" pitchFamily="2" charset="-78"/>
              </a:rPr>
              <a:t> لعملية الإنتاج </a:t>
            </a:r>
            <a:r>
              <a:rPr lang="ar-EG" sz="4400" dirty="0" err="1">
                <a:cs typeface="PT Bold Heading" pitchFamily="2" charset="-78"/>
              </a:rPr>
              <a:t>الإعلامى</a:t>
            </a:r>
            <a:r>
              <a:rPr lang="ar-EG" sz="4400" dirty="0">
                <a:cs typeface="PT Bold Heading" pitchFamily="2" charset="-78"/>
              </a:rPr>
              <a:t> فهو أقدم الوسائل المطبوعة ، </a:t>
            </a:r>
            <a:r>
              <a:rPr lang="ar-EG" sz="4400" dirty="0" err="1">
                <a:cs typeface="PT Bold Heading" pitchFamily="2" charset="-78"/>
              </a:rPr>
              <a:t>ويأتى</a:t>
            </a:r>
            <a:r>
              <a:rPr lang="ar-EG" sz="4400" dirty="0">
                <a:cs typeface="PT Bold Heading" pitchFamily="2" charset="-78"/>
              </a:rPr>
              <a:t> من بعده ، الصحف والمجلات ، ثم الراديو والتلفزيون . </a:t>
            </a:r>
            <a:endParaRPr lang="en-US" sz="4400" dirty="0">
              <a:cs typeface="PT Bold Heading" pitchFamily="2" charset="-78"/>
            </a:endParaRPr>
          </a:p>
          <a:p>
            <a:pPr algn="r" rtl="1"/>
            <a:r>
              <a:rPr lang="ar-EG" sz="4400" dirty="0">
                <a:cs typeface="PT Bold Heading" pitchFamily="2" charset="-78"/>
              </a:rPr>
              <a:t>وتختلف أشكال الإنتاج وتتعدد طبقاً لتعدد الوسائل ، وتعدد الأهداف </a:t>
            </a:r>
            <a:r>
              <a:rPr lang="ar-EG" sz="4400" dirty="0" err="1">
                <a:cs typeface="PT Bold Heading" pitchFamily="2" charset="-78"/>
              </a:rPr>
              <a:t>التى</a:t>
            </a:r>
            <a:r>
              <a:rPr lang="ar-EG" sz="4400" dirty="0">
                <a:cs typeface="PT Bold Heading" pitchFamily="2" charset="-78"/>
              </a:rPr>
              <a:t> نسعى إلى تحقيقها ، وتختلف عملية الإنتاج من وسيلة إلى أخرى </a:t>
            </a:r>
            <a:endParaRPr lang="en-US" sz="4400" dirty="0">
              <a:cs typeface="PT Bold Heading" pitchFamily="2" charset="-78"/>
            </a:endParaRPr>
          </a:p>
        </p:txBody>
      </p:sp>
    </p:spTree>
    <p:extLst>
      <p:ext uri="{BB962C8B-B14F-4D97-AF65-F5344CB8AC3E}">
        <p14:creationId xmlns:p14="http://schemas.microsoft.com/office/powerpoint/2010/main" val="1874022272"/>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304800"/>
            <a:ext cx="8763000" cy="6324600"/>
          </a:xfrm>
        </p:spPr>
        <p:style>
          <a:lnRef idx="1">
            <a:schemeClr val="accent3"/>
          </a:lnRef>
          <a:fillRef idx="2">
            <a:schemeClr val="accent3"/>
          </a:fillRef>
          <a:effectRef idx="1">
            <a:schemeClr val="accent3"/>
          </a:effectRef>
          <a:fontRef idx="minor">
            <a:schemeClr val="dk1"/>
          </a:fontRef>
        </p:style>
        <p:txBody>
          <a:bodyPr>
            <a:noAutofit/>
          </a:bodyPr>
          <a:lstStyle/>
          <a:p>
            <a:pPr marL="0" indent="0" algn="r" rtl="1">
              <a:buNone/>
            </a:pPr>
            <a:r>
              <a:rPr lang="ar-SA" sz="4400" dirty="0">
                <a:cs typeface="PT Bold Heading" pitchFamily="2" charset="-78"/>
              </a:rPr>
              <a:t>ز -  استخدامات الموسيقى تهدف أساسا إلى جذب انتباه المستمع وإضافة جو من السرور والبهجة وإثارة خيال المستمع وخلق صورة ذهنية لطبيعة الموضوع أو المادة الإذاعية . </a:t>
            </a:r>
            <a:endParaRPr lang="en-US" sz="4400" dirty="0">
              <a:cs typeface="PT Bold Heading" pitchFamily="2" charset="-78"/>
            </a:endParaRPr>
          </a:p>
          <a:p>
            <a:pPr marL="0" indent="0" algn="r" rtl="1">
              <a:buNone/>
            </a:pPr>
            <a:r>
              <a:rPr lang="ar-SA" sz="4400" dirty="0">
                <a:cs typeface="PT Bold Heading" pitchFamily="2" charset="-78"/>
              </a:rPr>
              <a:t>ح – تهدف الموسيقي إلى تثبيت البرنامج </a:t>
            </a:r>
            <a:r>
              <a:rPr lang="ar-SA" sz="4400" dirty="0" err="1">
                <a:cs typeface="PT Bold Heading" pitchFamily="2" charset="-78"/>
              </a:rPr>
              <a:t>فى</a:t>
            </a:r>
            <a:r>
              <a:rPr lang="ar-SA" sz="4400" dirty="0">
                <a:cs typeface="PT Bold Heading" pitchFamily="2" charset="-78"/>
              </a:rPr>
              <a:t> ذهن المستمع فيتعرف عليه عندما يستمع إلى المقدمة الموسيقية . </a:t>
            </a:r>
            <a:endParaRPr lang="en-US" sz="4400" dirty="0">
              <a:cs typeface="PT Bold Heading" pitchFamily="2" charset="-78"/>
            </a:endParaRPr>
          </a:p>
        </p:txBody>
      </p:sp>
    </p:spTree>
    <p:extLst>
      <p:ext uri="{BB962C8B-B14F-4D97-AF65-F5344CB8AC3E}">
        <p14:creationId xmlns:p14="http://schemas.microsoft.com/office/powerpoint/2010/main" val="778550267"/>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rmAutofit/>
          </a:bodyPr>
          <a:lstStyle/>
          <a:p>
            <a:pPr rtl="1"/>
            <a:r>
              <a:rPr lang="ar-SA" sz="6000" dirty="0">
                <a:cs typeface="PT Bold Heading" pitchFamily="2" charset="-78"/>
              </a:rPr>
              <a:t>3 - المؤثرات الصوتية</a:t>
            </a:r>
            <a:endParaRPr lang="en-US" sz="6000" dirty="0">
              <a:cs typeface="PT Bold Heading" pitchFamily="2" charset="-78"/>
            </a:endParaRPr>
          </a:p>
        </p:txBody>
      </p:sp>
      <p:sp>
        <p:nvSpPr>
          <p:cNvPr id="3" name="عنصر نائب للمحتوى 2"/>
          <p:cNvSpPr>
            <a:spLocks noGrp="1"/>
          </p:cNvSpPr>
          <p:nvPr>
            <p:ph idx="1"/>
          </p:nvPr>
        </p:nvSpPr>
        <p:spPr>
          <a:xfrm>
            <a:off x="152400" y="1600200"/>
            <a:ext cx="8763000" cy="5181600"/>
          </a:xfrm>
        </p:spPr>
        <p:style>
          <a:lnRef idx="1">
            <a:schemeClr val="accent3"/>
          </a:lnRef>
          <a:fillRef idx="2">
            <a:schemeClr val="accent3"/>
          </a:fillRef>
          <a:effectRef idx="1">
            <a:schemeClr val="accent3"/>
          </a:effectRef>
          <a:fontRef idx="minor">
            <a:schemeClr val="dk1"/>
          </a:fontRef>
        </p:style>
        <p:txBody>
          <a:bodyPr>
            <a:noAutofit/>
          </a:bodyPr>
          <a:lstStyle/>
          <a:p>
            <a:pPr marL="0" indent="0" algn="r" rtl="1">
              <a:buNone/>
            </a:pPr>
            <a:r>
              <a:rPr lang="ar-SA" sz="3600" b="1" dirty="0">
                <a:cs typeface="PT Bold Heading" pitchFamily="2" charset="-78"/>
              </a:rPr>
              <a:t>:- المؤثرات الصوتية نوعان هما :</a:t>
            </a:r>
            <a:endParaRPr lang="en-US" sz="3600" b="1" i="1" dirty="0">
              <a:cs typeface="PT Bold Heading" pitchFamily="2" charset="-78"/>
            </a:endParaRPr>
          </a:p>
          <a:p>
            <a:pPr marL="0" indent="0" algn="r" rtl="1">
              <a:buNone/>
            </a:pPr>
            <a:r>
              <a:rPr lang="ar-SA" sz="3600" u="dbl" dirty="0">
                <a:cs typeface="PT Bold Heading" pitchFamily="2" charset="-78"/>
              </a:rPr>
              <a:t>أ - المؤثرات الطبيعية :</a:t>
            </a:r>
            <a:r>
              <a:rPr lang="ar-SA" sz="3600" dirty="0">
                <a:cs typeface="PT Bold Heading" pitchFamily="2" charset="-78"/>
              </a:rPr>
              <a:t> </a:t>
            </a:r>
            <a:r>
              <a:rPr lang="ar-SA" sz="3600" dirty="0" err="1">
                <a:cs typeface="PT Bold Heading" pitchFamily="2" charset="-78"/>
              </a:rPr>
              <a:t>التى</a:t>
            </a:r>
            <a:r>
              <a:rPr lang="ar-SA" sz="3600" dirty="0">
                <a:cs typeface="PT Bold Heading" pitchFamily="2" charset="-78"/>
              </a:rPr>
              <a:t> يمكن تسجيلها على الشرطة أو الاسطوانات </a:t>
            </a:r>
            <a:r>
              <a:rPr lang="ar-SA" sz="3600" dirty="0" err="1">
                <a:cs typeface="PT Bold Heading" pitchFamily="2" charset="-78"/>
              </a:rPr>
              <a:t>والتى</a:t>
            </a:r>
            <a:r>
              <a:rPr lang="ar-SA" sz="3600" dirty="0">
                <a:cs typeface="PT Bold Heading" pitchFamily="2" charset="-78"/>
              </a:rPr>
              <a:t> تصدر من مصادرها الطبيعية كوقع الأقدام أو صوت القرع على الطبول أو الأبواب أو التصفيق أو الصراخ والبكاء والضحك .</a:t>
            </a:r>
            <a:endParaRPr lang="en-US" sz="3600" dirty="0">
              <a:cs typeface="PT Bold Heading" pitchFamily="2" charset="-78"/>
            </a:endParaRPr>
          </a:p>
          <a:p>
            <a:pPr marL="0" indent="0" algn="r" rtl="1">
              <a:buNone/>
            </a:pPr>
            <a:r>
              <a:rPr lang="ar-SA" sz="3600" u="dbl" dirty="0">
                <a:cs typeface="PT Bold Heading" pitchFamily="2" charset="-78"/>
              </a:rPr>
              <a:t>ب - المؤثرات الصناعية :</a:t>
            </a:r>
            <a:r>
              <a:rPr lang="ar-SA" sz="3600" dirty="0">
                <a:cs typeface="PT Bold Heading" pitchFamily="2" charset="-78"/>
              </a:rPr>
              <a:t> المتمثلة </a:t>
            </a:r>
            <a:r>
              <a:rPr lang="ar-SA" sz="3600" dirty="0" err="1">
                <a:cs typeface="PT Bold Heading" pitchFamily="2" charset="-78"/>
              </a:rPr>
              <a:t>فى</a:t>
            </a:r>
            <a:r>
              <a:rPr lang="ar-SA" sz="3600" dirty="0">
                <a:cs typeface="PT Bold Heading" pitchFamily="2" charset="-78"/>
              </a:rPr>
              <a:t> الأصوات الصادرة من مصادر غير طبيعية كرنين جرس التليفون أو صوت طائر أو موسيقى أو الأصوات </a:t>
            </a:r>
            <a:r>
              <a:rPr lang="ar-SA" sz="3600" dirty="0" err="1">
                <a:cs typeface="PT Bold Heading" pitchFamily="2" charset="-78"/>
              </a:rPr>
              <a:t>التى</a:t>
            </a:r>
            <a:r>
              <a:rPr lang="ar-SA" sz="3600" dirty="0">
                <a:cs typeface="PT Bold Heading" pitchFamily="2" charset="-78"/>
              </a:rPr>
              <a:t> تصدر عن الآلات والأجهزة . </a:t>
            </a:r>
            <a:endParaRPr lang="en-US" sz="3600" dirty="0">
              <a:cs typeface="PT Bold Heading" pitchFamily="2" charset="-78"/>
            </a:endParaRPr>
          </a:p>
          <a:p>
            <a:pPr marL="0" indent="0" algn="r">
              <a:buNone/>
            </a:pPr>
            <a:endParaRPr lang="en-US" sz="3600" dirty="0">
              <a:cs typeface="PT Bold Heading" pitchFamily="2" charset="-78"/>
            </a:endParaRPr>
          </a:p>
        </p:txBody>
      </p:sp>
    </p:spTree>
    <p:extLst>
      <p:ext uri="{BB962C8B-B14F-4D97-AF65-F5344CB8AC3E}">
        <p14:creationId xmlns:p14="http://schemas.microsoft.com/office/powerpoint/2010/main" val="919080045"/>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pPr rtl="1"/>
            <a:r>
              <a:rPr lang="ar-SA" sz="5400" dirty="0">
                <a:cs typeface="PT Bold Heading" pitchFamily="2" charset="-78"/>
              </a:rPr>
              <a:t>وظائف المؤثرات الصوتية</a:t>
            </a:r>
            <a:endParaRPr lang="en-US" sz="5400" dirty="0">
              <a:cs typeface="PT Bold Heading" pitchFamily="2" charset="-78"/>
            </a:endParaRPr>
          </a:p>
        </p:txBody>
      </p:sp>
      <p:sp>
        <p:nvSpPr>
          <p:cNvPr id="3" name="عنصر نائب للمحتوى 2"/>
          <p:cNvSpPr>
            <a:spLocks noGrp="1"/>
          </p:cNvSpPr>
          <p:nvPr>
            <p:ph idx="1"/>
          </p:nvPr>
        </p:nvSpPr>
        <p:spPr>
          <a:xfrm>
            <a:off x="228600" y="1600200"/>
            <a:ext cx="8686800" cy="5029200"/>
          </a:xfrm>
        </p:spPr>
        <p:style>
          <a:lnRef idx="1">
            <a:schemeClr val="accent2"/>
          </a:lnRef>
          <a:fillRef idx="2">
            <a:schemeClr val="accent2"/>
          </a:fillRef>
          <a:effectRef idx="1">
            <a:schemeClr val="accent2"/>
          </a:effectRef>
          <a:fontRef idx="minor">
            <a:schemeClr val="dk1"/>
          </a:fontRef>
        </p:style>
        <p:txBody>
          <a:bodyPr>
            <a:noAutofit/>
          </a:bodyPr>
          <a:lstStyle/>
          <a:p>
            <a:pPr marL="0" indent="0" algn="r" rtl="1">
              <a:buNone/>
            </a:pPr>
            <a:r>
              <a:rPr lang="ar-SA" sz="3600" b="1" dirty="0">
                <a:cs typeface="PT Bold Heading" pitchFamily="2" charset="-78"/>
              </a:rPr>
              <a:t>أ -  </a:t>
            </a:r>
            <a:r>
              <a:rPr lang="ar-SA" sz="3600" dirty="0">
                <a:cs typeface="PT Bold Heading" pitchFamily="2" charset="-78"/>
              </a:rPr>
              <a:t>تحديد الزمان كصوت الديك مثلا يحدد أننا </a:t>
            </a:r>
            <a:r>
              <a:rPr lang="ar-SA" sz="3600" dirty="0" err="1">
                <a:cs typeface="PT Bold Heading" pitchFamily="2" charset="-78"/>
              </a:rPr>
              <a:t>فى</a:t>
            </a:r>
            <a:r>
              <a:rPr lang="ar-SA" sz="3600" dirty="0">
                <a:cs typeface="PT Bold Heading" pitchFamily="2" charset="-78"/>
              </a:rPr>
              <a:t> ساعة الفجر أو قرب الفجر وطلوع النهار . </a:t>
            </a:r>
            <a:endParaRPr lang="en-US" sz="3600" dirty="0">
              <a:cs typeface="PT Bold Heading" pitchFamily="2" charset="-78"/>
            </a:endParaRPr>
          </a:p>
          <a:p>
            <a:pPr marL="0" indent="0" algn="r" rtl="1">
              <a:buNone/>
            </a:pPr>
            <a:r>
              <a:rPr lang="ar-SA" sz="3600" b="1" dirty="0">
                <a:cs typeface="PT Bold Heading" pitchFamily="2" charset="-78"/>
              </a:rPr>
              <a:t>ب -  </a:t>
            </a:r>
            <a:r>
              <a:rPr lang="ar-SA" sz="3600" dirty="0">
                <a:cs typeface="PT Bold Heading" pitchFamily="2" charset="-78"/>
              </a:rPr>
              <a:t>المكان كصوت البحر أو الطائرة أو </a:t>
            </a:r>
            <a:r>
              <a:rPr lang="ar-SA" sz="3600" dirty="0" smtClean="0">
                <a:cs typeface="PT Bold Heading" pitchFamily="2" charset="-78"/>
              </a:rPr>
              <a:t>السيارة.</a:t>
            </a:r>
            <a:endParaRPr lang="en-US" sz="3600" dirty="0">
              <a:cs typeface="PT Bold Heading" pitchFamily="2" charset="-78"/>
            </a:endParaRPr>
          </a:p>
          <a:p>
            <a:pPr marL="0" indent="0" algn="r" rtl="1">
              <a:buNone/>
            </a:pPr>
            <a:r>
              <a:rPr lang="ar-SA" sz="3600" b="1" dirty="0">
                <a:cs typeface="PT Bold Heading" pitchFamily="2" charset="-78"/>
              </a:rPr>
              <a:t>ج -  </a:t>
            </a:r>
            <a:r>
              <a:rPr lang="ar-SA" sz="3600" dirty="0">
                <a:cs typeface="PT Bold Heading" pitchFamily="2" charset="-78"/>
              </a:rPr>
              <a:t>الإيحاء بالواقع وذلك مخيلة المستمع .</a:t>
            </a:r>
            <a:endParaRPr lang="en-US" sz="3600" dirty="0">
              <a:cs typeface="PT Bold Heading" pitchFamily="2" charset="-78"/>
            </a:endParaRPr>
          </a:p>
          <a:p>
            <a:pPr marL="0" indent="0" algn="r" rtl="1">
              <a:buNone/>
            </a:pPr>
            <a:r>
              <a:rPr lang="ar-SA" sz="3600" b="1" dirty="0">
                <a:cs typeface="PT Bold Heading" pitchFamily="2" charset="-78"/>
              </a:rPr>
              <a:t>د -  </a:t>
            </a:r>
            <a:r>
              <a:rPr lang="ar-SA" sz="3600" dirty="0">
                <a:cs typeface="PT Bold Heading" pitchFamily="2" charset="-78"/>
              </a:rPr>
              <a:t>تدعيم الصراع وتعميق أثره "كصوت الريح- العاصفة العاتية- والبحر الهائج- الثائر- وقصف الرعد- وركاب إحدى السفن وهم يقاومون الموت عند غرق السفينة مثلا . </a:t>
            </a:r>
            <a:endParaRPr lang="en-US" sz="3600" dirty="0">
              <a:cs typeface="PT Bold Heading" pitchFamily="2" charset="-78"/>
            </a:endParaRPr>
          </a:p>
          <a:p>
            <a:pPr marL="0" indent="0" algn="r">
              <a:buNone/>
            </a:pPr>
            <a:endParaRPr lang="en-US" sz="3600" dirty="0">
              <a:cs typeface="PT Bold Heading" pitchFamily="2" charset="-78"/>
            </a:endParaRPr>
          </a:p>
        </p:txBody>
      </p:sp>
    </p:spTree>
    <p:extLst>
      <p:ext uri="{BB962C8B-B14F-4D97-AF65-F5344CB8AC3E}">
        <p14:creationId xmlns:p14="http://schemas.microsoft.com/office/powerpoint/2010/main" val="3792668278"/>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pPr rtl="1"/>
            <a:r>
              <a:rPr lang="ar-SA" sz="5400" dirty="0">
                <a:cs typeface="PT Bold Heading" pitchFamily="2" charset="-78"/>
              </a:rPr>
              <a:t>شروط المؤثرات الصوتية</a:t>
            </a:r>
            <a:endParaRPr lang="en-US" sz="5400" dirty="0">
              <a:cs typeface="PT Bold Heading" pitchFamily="2" charset="-78"/>
            </a:endParaRPr>
          </a:p>
        </p:txBody>
      </p:sp>
      <p:sp>
        <p:nvSpPr>
          <p:cNvPr id="3" name="عنصر نائب للمحتوى 2"/>
          <p:cNvSpPr>
            <a:spLocks noGrp="1"/>
          </p:cNvSpPr>
          <p:nvPr>
            <p:ph idx="1"/>
          </p:nvPr>
        </p:nvSpPr>
        <p:spPr>
          <a:xfrm>
            <a:off x="228600" y="1600200"/>
            <a:ext cx="8686800" cy="5029200"/>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r" rtl="1">
              <a:buNone/>
            </a:pPr>
            <a:r>
              <a:rPr lang="ar-SA" sz="4400" dirty="0">
                <a:cs typeface="PT Bold Heading" pitchFamily="2" charset="-78"/>
              </a:rPr>
              <a:t>للمؤثرات الصوتية شروط عامة لابد من الانتباه إليها عند استخدامها وهى :</a:t>
            </a:r>
            <a:endParaRPr lang="en-US" sz="4400" dirty="0">
              <a:cs typeface="PT Bold Heading" pitchFamily="2" charset="-78"/>
            </a:endParaRPr>
          </a:p>
          <a:p>
            <a:pPr marL="0" indent="0" algn="r" rtl="1">
              <a:buNone/>
            </a:pPr>
            <a:r>
              <a:rPr lang="ar-SA" sz="4400" dirty="0">
                <a:cs typeface="PT Bold Heading" pitchFamily="2" charset="-78"/>
              </a:rPr>
              <a:t>أ - حسن اختيار المؤثر </a:t>
            </a:r>
            <a:r>
              <a:rPr lang="ar-SA" sz="4400" dirty="0" err="1">
                <a:cs typeface="PT Bold Heading" pitchFamily="2" charset="-78"/>
              </a:rPr>
              <a:t>الصوتى</a:t>
            </a:r>
            <a:r>
              <a:rPr lang="ar-SA" sz="4400" dirty="0">
                <a:cs typeface="PT Bold Heading" pitchFamily="2" charset="-78"/>
              </a:rPr>
              <a:t> بما يتفق مع المضمون أو الموقف </a:t>
            </a:r>
            <a:r>
              <a:rPr lang="ar-SA" sz="4400" dirty="0" err="1">
                <a:cs typeface="PT Bold Heading" pitchFamily="2" charset="-78"/>
              </a:rPr>
              <a:t>الدرامى</a:t>
            </a:r>
            <a:r>
              <a:rPr lang="ar-SA" sz="4400" dirty="0">
                <a:cs typeface="PT Bold Heading" pitchFamily="2" charset="-78"/>
              </a:rPr>
              <a:t> وغيره . </a:t>
            </a:r>
            <a:endParaRPr lang="en-US" sz="4400" dirty="0">
              <a:cs typeface="PT Bold Heading" pitchFamily="2" charset="-78"/>
            </a:endParaRPr>
          </a:p>
          <a:p>
            <a:pPr marL="0" indent="0" algn="r" rtl="1">
              <a:buNone/>
            </a:pPr>
            <a:r>
              <a:rPr lang="ar-SA" sz="4400" dirty="0">
                <a:cs typeface="PT Bold Heading" pitchFamily="2" charset="-78"/>
              </a:rPr>
              <a:t>ب - يجب ألا تشغل حيزاً من الوقت والزمن والمساحة حتى لا يمل المستمع .</a:t>
            </a:r>
            <a:endParaRPr lang="en-US" sz="4400" dirty="0">
              <a:cs typeface="PT Bold Heading" pitchFamily="2" charset="-78"/>
            </a:endParaRPr>
          </a:p>
        </p:txBody>
      </p:sp>
    </p:spTree>
    <p:extLst>
      <p:ext uri="{BB962C8B-B14F-4D97-AF65-F5344CB8AC3E}">
        <p14:creationId xmlns:p14="http://schemas.microsoft.com/office/powerpoint/2010/main" val="2442433024"/>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381000"/>
            <a:ext cx="8686800" cy="6172200"/>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r" rtl="1">
              <a:buNone/>
            </a:pPr>
            <a:r>
              <a:rPr lang="ar-SA" sz="4400" dirty="0">
                <a:cs typeface="PT Bold Heading" pitchFamily="2" charset="-78"/>
              </a:rPr>
              <a:t>ج - أن يكون للمؤثر </a:t>
            </a:r>
            <a:r>
              <a:rPr lang="ar-SA" sz="4400" dirty="0" err="1">
                <a:cs typeface="PT Bold Heading" pitchFamily="2" charset="-78"/>
              </a:rPr>
              <a:t>الصوتى</a:t>
            </a:r>
            <a:r>
              <a:rPr lang="ar-SA" sz="4400" dirty="0">
                <a:cs typeface="PT Bold Heading" pitchFamily="2" charset="-78"/>
              </a:rPr>
              <a:t> هدف من استخدامه . </a:t>
            </a:r>
            <a:endParaRPr lang="en-US" sz="4400" dirty="0">
              <a:cs typeface="PT Bold Heading" pitchFamily="2" charset="-78"/>
            </a:endParaRPr>
          </a:p>
          <a:p>
            <a:pPr marL="0" indent="0" algn="r" rtl="1">
              <a:buNone/>
            </a:pPr>
            <a:r>
              <a:rPr lang="ar-SA" sz="4400" dirty="0">
                <a:cs typeface="PT Bold Heading" pitchFamily="2" charset="-78"/>
              </a:rPr>
              <a:t>د -  يجب أن يكون له دور </a:t>
            </a:r>
            <a:r>
              <a:rPr lang="ar-SA" sz="4400" dirty="0" err="1">
                <a:cs typeface="PT Bold Heading" pitchFamily="2" charset="-78"/>
              </a:rPr>
              <a:t>إيجابى</a:t>
            </a:r>
            <a:r>
              <a:rPr lang="ar-SA" sz="4400" dirty="0">
                <a:cs typeface="PT Bold Heading" pitchFamily="2" charset="-78"/>
              </a:rPr>
              <a:t> </a:t>
            </a:r>
            <a:r>
              <a:rPr lang="ar-SA" sz="4400" dirty="0" err="1">
                <a:cs typeface="PT Bold Heading" pitchFamily="2" charset="-78"/>
              </a:rPr>
              <a:t>فى</a:t>
            </a:r>
            <a:r>
              <a:rPr lang="ar-SA" sz="4400" dirty="0">
                <a:cs typeface="PT Bold Heading" pitchFamily="2" charset="-78"/>
              </a:rPr>
              <a:t> جذب الانتباه وخلق صورة ذهنية تتفق مع المادة الإذاعية .</a:t>
            </a:r>
            <a:endParaRPr lang="en-US" sz="4400" dirty="0">
              <a:cs typeface="PT Bold Heading" pitchFamily="2" charset="-78"/>
            </a:endParaRPr>
          </a:p>
          <a:p>
            <a:pPr marL="0" indent="0" algn="r" rtl="1">
              <a:buNone/>
            </a:pPr>
            <a:r>
              <a:rPr lang="ar-SA" sz="4400" dirty="0">
                <a:cs typeface="PT Bold Heading" pitchFamily="2" charset="-78"/>
              </a:rPr>
              <a:t>هـ - </a:t>
            </a:r>
            <a:r>
              <a:rPr lang="ar-SA" sz="4400" dirty="0" err="1">
                <a:cs typeface="PT Bold Heading" pitchFamily="2" charset="-78"/>
              </a:rPr>
              <a:t>ينبغى</a:t>
            </a:r>
            <a:r>
              <a:rPr lang="ar-SA" sz="4400" dirty="0">
                <a:cs typeface="PT Bold Heading" pitchFamily="2" charset="-78"/>
              </a:rPr>
              <a:t> ألا تتداخل المؤثرات الصوتية بعضها </a:t>
            </a:r>
            <a:r>
              <a:rPr lang="ar-SA" sz="4400" dirty="0" err="1">
                <a:cs typeface="PT Bold Heading" pitchFamily="2" charset="-78"/>
              </a:rPr>
              <a:t>فى</a:t>
            </a:r>
            <a:r>
              <a:rPr lang="ar-SA" sz="4400" dirty="0">
                <a:cs typeface="PT Bold Heading" pitchFamily="2" charset="-78"/>
              </a:rPr>
              <a:t> بعض حتى لا تحدث خللاً </a:t>
            </a:r>
            <a:r>
              <a:rPr lang="ar-SA" sz="4400" dirty="0" err="1">
                <a:cs typeface="PT Bold Heading" pitchFamily="2" charset="-78"/>
              </a:rPr>
              <a:t>وشوشرة</a:t>
            </a:r>
            <a:r>
              <a:rPr lang="ar-SA" sz="4400" dirty="0">
                <a:cs typeface="PT Bold Heading" pitchFamily="2" charset="-78"/>
              </a:rPr>
              <a:t> وتشويها المادة الإذاعية . </a:t>
            </a:r>
            <a:endParaRPr lang="en-US" sz="4400" dirty="0">
              <a:cs typeface="PT Bold Heading" pitchFamily="2" charset="-78"/>
            </a:endParaRPr>
          </a:p>
          <a:p>
            <a:pPr marL="0" indent="0" algn="r">
              <a:buNone/>
            </a:pPr>
            <a:endParaRPr lang="en-US" sz="4400" dirty="0">
              <a:cs typeface="PT Bold Heading" pitchFamily="2" charset="-78"/>
            </a:endParaRPr>
          </a:p>
        </p:txBody>
      </p:sp>
    </p:spTree>
    <p:extLst>
      <p:ext uri="{BB962C8B-B14F-4D97-AF65-F5344CB8AC3E}">
        <p14:creationId xmlns:p14="http://schemas.microsoft.com/office/powerpoint/2010/main" val="3359022723"/>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pPr rtl="1"/>
            <a:r>
              <a:rPr lang="ar-EG" sz="6600" dirty="0" smtClean="0">
                <a:cs typeface="PT Bold Heading" pitchFamily="2" charset="-78"/>
              </a:rPr>
              <a:t>مراحل عملية </a:t>
            </a:r>
            <a:r>
              <a:rPr lang="ar-EG" sz="6600" dirty="0">
                <a:cs typeface="PT Bold Heading" pitchFamily="2" charset="-78"/>
              </a:rPr>
              <a:t>الإنتاج</a:t>
            </a:r>
            <a:endParaRPr lang="en-US" sz="6600" dirty="0">
              <a:cs typeface="PT Bold Heading" pitchFamily="2" charset="-78"/>
            </a:endParaRPr>
          </a:p>
        </p:txBody>
      </p:sp>
      <p:sp>
        <p:nvSpPr>
          <p:cNvPr id="3" name="عنصر نائب للمحتوى 2"/>
          <p:cNvSpPr>
            <a:spLocks noGrp="1"/>
          </p:cNvSpPr>
          <p:nvPr>
            <p:ph idx="1"/>
          </p:nvPr>
        </p:nvSpPr>
        <p:spPr>
          <a:xfrm>
            <a:off x="228600" y="1600200"/>
            <a:ext cx="8686800" cy="4953000"/>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r" rtl="1">
              <a:buNone/>
            </a:pPr>
            <a:r>
              <a:rPr lang="ar-EG" sz="5400" b="1" u="dbl" dirty="0">
                <a:cs typeface="PT Bold Heading" pitchFamily="2" charset="-78"/>
              </a:rPr>
              <a:t>التحديد</a:t>
            </a:r>
            <a:r>
              <a:rPr lang="en-US" sz="5400" b="1" u="dbl" dirty="0">
                <a:cs typeface="PT Bold Heading" pitchFamily="2" charset="-78"/>
              </a:rPr>
              <a:t>   Specification</a:t>
            </a:r>
            <a:r>
              <a:rPr lang="ar-EG" sz="5400" b="1" u="dbl" dirty="0">
                <a:cs typeface="PT Bold Heading" pitchFamily="2" charset="-78"/>
              </a:rPr>
              <a:t> . </a:t>
            </a:r>
            <a:endParaRPr lang="en-US" sz="5400" dirty="0">
              <a:cs typeface="PT Bold Heading" pitchFamily="2" charset="-78"/>
            </a:endParaRPr>
          </a:p>
          <a:p>
            <a:pPr marL="0" indent="0" algn="r" rtl="1">
              <a:buNone/>
            </a:pPr>
            <a:r>
              <a:rPr lang="ar-EG" sz="5400" b="1" u="dbl" dirty="0">
                <a:cs typeface="PT Bold Heading" pitchFamily="2" charset="-78"/>
              </a:rPr>
              <a:t>والتخطيط </a:t>
            </a:r>
            <a:r>
              <a:rPr lang="en-US" sz="5400" b="1" u="dbl" dirty="0">
                <a:cs typeface="PT Bold Heading" pitchFamily="2" charset="-78"/>
              </a:rPr>
              <a:t>Planning</a:t>
            </a:r>
            <a:r>
              <a:rPr lang="ar-EG" sz="5400" b="1" u="dbl" dirty="0">
                <a:cs typeface="PT Bold Heading" pitchFamily="2" charset="-78"/>
              </a:rPr>
              <a:t> . </a:t>
            </a:r>
            <a:endParaRPr lang="en-US" sz="5400" dirty="0">
              <a:cs typeface="PT Bold Heading" pitchFamily="2" charset="-78"/>
            </a:endParaRPr>
          </a:p>
          <a:p>
            <a:pPr marL="0" indent="0" algn="r" rtl="1">
              <a:buNone/>
            </a:pPr>
            <a:r>
              <a:rPr lang="ar-EG" sz="5400" b="1" u="dbl" dirty="0">
                <a:cs typeface="PT Bold Heading" pitchFamily="2" charset="-78"/>
              </a:rPr>
              <a:t>والإعداد </a:t>
            </a:r>
            <a:r>
              <a:rPr lang="en-US" sz="5400" b="1" u="dbl" dirty="0">
                <a:cs typeface="PT Bold Heading" pitchFamily="2" charset="-78"/>
              </a:rPr>
              <a:t>Preparation</a:t>
            </a:r>
            <a:r>
              <a:rPr lang="ar-EG" sz="5400" b="1" u="dbl" dirty="0">
                <a:cs typeface="PT Bold Heading" pitchFamily="2" charset="-78"/>
              </a:rPr>
              <a:t> . </a:t>
            </a:r>
            <a:endParaRPr lang="en-US" sz="5400" dirty="0">
              <a:cs typeface="PT Bold Heading" pitchFamily="2" charset="-78"/>
            </a:endParaRPr>
          </a:p>
          <a:p>
            <a:pPr marL="0" indent="0" algn="r" rtl="1">
              <a:buNone/>
            </a:pPr>
            <a:r>
              <a:rPr lang="ar-EG" sz="5400" b="1" u="dbl" dirty="0">
                <a:cs typeface="PT Bold Heading" pitchFamily="2" charset="-78"/>
              </a:rPr>
              <a:t>والإنتاج </a:t>
            </a:r>
            <a:r>
              <a:rPr lang="en-US" sz="5400" b="1" u="dbl" dirty="0">
                <a:cs typeface="PT Bold Heading" pitchFamily="2" charset="-78"/>
              </a:rPr>
              <a:t>Production</a:t>
            </a:r>
            <a:r>
              <a:rPr lang="ar-EG" sz="5400" b="1" u="dbl" dirty="0">
                <a:cs typeface="PT Bold Heading" pitchFamily="2" charset="-78"/>
              </a:rPr>
              <a:t> . </a:t>
            </a:r>
            <a:endParaRPr lang="en-US" sz="5400" dirty="0">
              <a:cs typeface="PT Bold Heading" pitchFamily="2" charset="-78"/>
            </a:endParaRPr>
          </a:p>
          <a:p>
            <a:pPr marL="0" indent="0" algn="r" rtl="1">
              <a:buNone/>
            </a:pPr>
            <a:r>
              <a:rPr lang="ar-EG" sz="5400" b="1" u="dbl" dirty="0" smtClean="0">
                <a:cs typeface="PT Bold Heading" pitchFamily="2" charset="-78"/>
              </a:rPr>
              <a:t>والتوزيع </a:t>
            </a:r>
            <a:r>
              <a:rPr lang="en-US" sz="5400" b="1" u="dbl" dirty="0">
                <a:cs typeface="PT Bold Heading" pitchFamily="2" charset="-78"/>
              </a:rPr>
              <a:t>Distribution</a:t>
            </a:r>
            <a:r>
              <a:rPr lang="ar-EG" sz="5400" b="1" u="dbl" dirty="0">
                <a:cs typeface="PT Bold Heading" pitchFamily="2" charset="-78"/>
              </a:rPr>
              <a:t> .</a:t>
            </a:r>
            <a:r>
              <a:rPr lang="ar-EG" sz="5400" dirty="0">
                <a:cs typeface="PT Bold Heading" pitchFamily="2" charset="-78"/>
              </a:rPr>
              <a:t> </a:t>
            </a:r>
            <a:endParaRPr lang="en-US" sz="5400" dirty="0">
              <a:cs typeface="PT Bold Heading" pitchFamily="2" charset="-78"/>
            </a:endParaRPr>
          </a:p>
        </p:txBody>
      </p:sp>
    </p:spTree>
    <p:extLst>
      <p:ext uri="{BB962C8B-B14F-4D97-AF65-F5344CB8AC3E}">
        <p14:creationId xmlns:p14="http://schemas.microsoft.com/office/powerpoint/2010/main" val="4274708072"/>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304800"/>
            <a:ext cx="8686800" cy="6248400"/>
          </a:xfrm>
        </p:spPr>
        <p:style>
          <a:lnRef idx="1">
            <a:schemeClr val="accent5"/>
          </a:lnRef>
          <a:fillRef idx="2">
            <a:schemeClr val="accent5"/>
          </a:fillRef>
          <a:effectRef idx="1">
            <a:schemeClr val="accent5"/>
          </a:effectRef>
          <a:fontRef idx="minor">
            <a:schemeClr val="dk1"/>
          </a:fontRef>
        </p:style>
        <p:txBody>
          <a:bodyPr>
            <a:noAutofit/>
          </a:bodyPr>
          <a:lstStyle/>
          <a:p>
            <a:pPr algn="r" rtl="1"/>
            <a:r>
              <a:rPr lang="ar-EG" sz="4000" dirty="0">
                <a:cs typeface="PT Bold Heading" pitchFamily="2" charset="-78"/>
              </a:rPr>
              <a:t>يعتبر التمويل عنصراً أساسياً </a:t>
            </a:r>
            <a:r>
              <a:rPr lang="ar-EG" sz="4000" dirty="0" err="1">
                <a:cs typeface="PT Bold Heading" pitchFamily="2" charset="-78"/>
              </a:rPr>
              <a:t>فى</a:t>
            </a:r>
            <a:r>
              <a:rPr lang="ar-EG" sz="4000" dirty="0">
                <a:cs typeface="PT Bold Heading" pitchFamily="2" charset="-78"/>
              </a:rPr>
              <a:t> عملية الإنتاج ، وتتولى إدارة الإنتاج الإشراف الكامل على عمليات تنفيذ عناصر الإنتاج ومراحلها لتحقيق الأهداف المنشودة . </a:t>
            </a:r>
            <a:endParaRPr lang="en-US" sz="4000" dirty="0">
              <a:cs typeface="PT Bold Heading" pitchFamily="2" charset="-78"/>
            </a:endParaRPr>
          </a:p>
          <a:p>
            <a:pPr algn="r" rtl="1"/>
            <a:r>
              <a:rPr lang="ar-EG" sz="4000" dirty="0">
                <a:cs typeface="PT Bold Heading" pitchFamily="2" charset="-78"/>
              </a:rPr>
              <a:t>ويختلف ذلك من مؤسسة إلى أخرى ومن وسيلة إلى أخرى ، فالمراحل الفنية لإنتاج الصحيفة أو المطبوعة ، تختلف عن مراحل الإنتاج للتليفزيون أو السينما غير ذلك ، وأصبحت إدارة الإنتاج من أهم الإدارات </a:t>
            </a:r>
            <a:r>
              <a:rPr lang="ar-EG" sz="4000" dirty="0" err="1">
                <a:cs typeface="PT Bold Heading" pitchFamily="2" charset="-78"/>
              </a:rPr>
              <a:t>فى</a:t>
            </a:r>
            <a:r>
              <a:rPr lang="ar-EG" sz="4000" dirty="0">
                <a:cs typeface="PT Bold Heading" pitchFamily="2" charset="-78"/>
              </a:rPr>
              <a:t> المؤسسات الإعلامية </a:t>
            </a:r>
            <a:endParaRPr lang="en-US" sz="4000" dirty="0">
              <a:cs typeface="PT Bold Heading" pitchFamily="2" charset="-78"/>
            </a:endParaRPr>
          </a:p>
        </p:txBody>
      </p:sp>
    </p:spTree>
    <p:extLst>
      <p:ext uri="{BB962C8B-B14F-4D97-AF65-F5344CB8AC3E}">
        <p14:creationId xmlns:p14="http://schemas.microsoft.com/office/powerpoint/2010/main" val="1702115064"/>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Autofit/>
          </a:bodyPr>
          <a:lstStyle/>
          <a:p>
            <a:pPr rtl="1"/>
            <a:r>
              <a:rPr lang="ar-EG" sz="5400" dirty="0" smtClean="0">
                <a:cs typeface="PT Bold Heading" pitchFamily="2" charset="-78"/>
              </a:rPr>
              <a:t/>
            </a:r>
            <a:br>
              <a:rPr lang="ar-EG" sz="5400" dirty="0" smtClean="0">
                <a:cs typeface="PT Bold Heading" pitchFamily="2" charset="-78"/>
              </a:rPr>
            </a:br>
            <a:r>
              <a:rPr lang="ar-EG" sz="5400" dirty="0">
                <a:cs typeface="PT Bold Heading" pitchFamily="2" charset="-78"/>
              </a:rPr>
              <a:t/>
            </a:r>
            <a:br>
              <a:rPr lang="ar-EG" sz="5400" dirty="0">
                <a:cs typeface="PT Bold Heading" pitchFamily="2" charset="-78"/>
              </a:rPr>
            </a:br>
            <a:r>
              <a:rPr lang="ar-SA" sz="5400" dirty="0" smtClean="0">
                <a:cs typeface="PT Bold Heading" pitchFamily="2" charset="-78"/>
              </a:rPr>
              <a:t>من </a:t>
            </a:r>
            <a:r>
              <a:rPr lang="ar-SA" sz="5400" dirty="0">
                <a:cs typeface="PT Bold Heading" pitchFamily="2" charset="-78"/>
              </a:rPr>
              <a:t>هو المنتج الإعلامي</a:t>
            </a:r>
            <a:r>
              <a:rPr lang="ar-SA" sz="5400" dirty="0" smtClean="0">
                <a:cs typeface="PT Bold Heading" pitchFamily="2" charset="-78"/>
              </a:rPr>
              <a:t>؟</a:t>
            </a:r>
            <a:r>
              <a:rPr lang="ar-EG" sz="5400" dirty="0" smtClean="0">
                <a:cs typeface="PT Bold Heading" pitchFamily="2" charset="-78"/>
              </a:rPr>
              <a:t/>
            </a:r>
            <a:br>
              <a:rPr lang="ar-EG" sz="5400" dirty="0" smtClean="0">
                <a:cs typeface="PT Bold Heading" pitchFamily="2" charset="-78"/>
              </a:rPr>
            </a:br>
            <a:r>
              <a:rPr lang="en-US" sz="5400" dirty="0">
                <a:cs typeface="PT Bold Heading" pitchFamily="2" charset="-78"/>
              </a:rPr>
              <a:t/>
            </a:r>
            <a:br>
              <a:rPr lang="en-US" sz="5400" dirty="0">
                <a:cs typeface="PT Bold Heading" pitchFamily="2" charset="-78"/>
              </a:rPr>
            </a:br>
            <a:endParaRPr lang="en-US" sz="5400" dirty="0">
              <a:cs typeface="PT Bold Heading" pitchFamily="2" charset="-78"/>
            </a:endParaRPr>
          </a:p>
        </p:txBody>
      </p:sp>
      <p:sp>
        <p:nvSpPr>
          <p:cNvPr id="3" name="عنصر نائب للمحتوى 2"/>
          <p:cNvSpPr>
            <a:spLocks noGrp="1"/>
          </p:cNvSpPr>
          <p:nvPr>
            <p:ph idx="1"/>
          </p:nvPr>
        </p:nvSpPr>
        <p:spPr>
          <a:xfrm>
            <a:off x="152400" y="1600200"/>
            <a:ext cx="8686800" cy="5257800"/>
          </a:xfrm>
        </p:spPr>
        <p:style>
          <a:lnRef idx="1">
            <a:schemeClr val="accent4"/>
          </a:lnRef>
          <a:fillRef idx="2">
            <a:schemeClr val="accent4"/>
          </a:fillRef>
          <a:effectRef idx="1">
            <a:schemeClr val="accent4"/>
          </a:effectRef>
          <a:fontRef idx="minor">
            <a:schemeClr val="dk1"/>
          </a:fontRef>
        </p:style>
        <p:txBody>
          <a:bodyPr>
            <a:noAutofit/>
          </a:bodyPr>
          <a:lstStyle/>
          <a:p>
            <a:pPr algn="r" rtl="1"/>
            <a:r>
              <a:rPr lang="ar-SA" sz="3600" dirty="0">
                <a:cs typeface="PT Bold Heading" pitchFamily="2" charset="-78"/>
              </a:rPr>
              <a:t>المنتج الإعلامي قد يكون شخصاً بعينه أو قد يكون مؤسسة عامة </a:t>
            </a:r>
            <a:r>
              <a:rPr lang="ar-SA" sz="3600" dirty="0" err="1">
                <a:cs typeface="PT Bold Heading" pitchFamily="2" charset="-78"/>
              </a:rPr>
              <a:t>أى</a:t>
            </a:r>
            <a:r>
              <a:rPr lang="ar-SA" sz="3600" dirty="0">
                <a:cs typeface="PT Bold Heading" pitchFamily="2" charset="-78"/>
              </a:rPr>
              <a:t> أن الإنتاج</a:t>
            </a:r>
            <a:r>
              <a:rPr lang="ar-EG" sz="3600" dirty="0">
                <a:cs typeface="PT Bold Heading" pitchFamily="2" charset="-78"/>
              </a:rPr>
              <a:t> الإعلامي</a:t>
            </a:r>
            <a:r>
              <a:rPr lang="ar-SA" sz="3600" dirty="0">
                <a:cs typeface="PT Bold Heading" pitchFamily="2" charset="-78"/>
              </a:rPr>
              <a:t> ليس مقصورا على أحد وإنما هو باب مفتوح لمن أراد خدمة الجمهور .</a:t>
            </a:r>
            <a:endParaRPr lang="en-US" sz="3600" dirty="0">
              <a:cs typeface="PT Bold Heading" pitchFamily="2" charset="-78"/>
            </a:endParaRPr>
          </a:p>
          <a:p>
            <a:pPr algn="r" rtl="1"/>
            <a:r>
              <a:rPr lang="ar-SA" sz="3600" dirty="0">
                <a:cs typeface="PT Bold Heading" pitchFamily="2" charset="-78"/>
              </a:rPr>
              <a:t>وفى الحقيقة أن عملية الإنتاج تحتاج إلي العديد من الأشياء حتى تتم منها :</a:t>
            </a:r>
            <a:endParaRPr lang="en-US" sz="3600" dirty="0">
              <a:cs typeface="PT Bold Heading" pitchFamily="2" charset="-78"/>
            </a:endParaRPr>
          </a:p>
          <a:p>
            <a:pPr algn="r" rtl="1"/>
            <a:r>
              <a:rPr lang="ar-SA" sz="3600" dirty="0">
                <a:cs typeface="PT Bold Heading" pitchFamily="2" charset="-78"/>
              </a:rPr>
              <a:t>طريقة المعالجة – خطوات الإنتاج – وقد تختلف عمليات الإنتاج من عمل إلي آخر أو من مكان إلى آخر</a:t>
            </a:r>
            <a:endParaRPr lang="en-US" sz="3600" dirty="0">
              <a:cs typeface="PT Bold Heading" pitchFamily="2" charset="-78"/>
            </a:endParaRPr>
          </a:p>
        </p:txBody>
      </p:sp>
    </p:spTree>
    <p:extLst>
      <p:ext uri="{BB962C8B-B14F-4D97-AF65-F5344CB8AC3E}">
        <p14:creationId xmlns:p14="http://schemas.microsoft.com/office/powerpoint/2010/main" val="592430704"/>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pPr rtl="1"/>
            <a:r>
              <a:rPr lang="ar-SA" sz="5400" dirty="0">
                <a:cs typeface="PT Bold Heading" pitchFamily="2" charset="-78"/>
              </a:rPr>
              <a:t>أهمية الإنتاج الإعلامي </a:t>
            </a:r>
            <a:endParaRPr lang="en-US" sz="5400" dirty="0">
              <a:cs typeface="PT Bold Heading" pitchFamily="2" charset="-78"/>
            </a:endParaRPr>
          </a:p>
        </p:txBody>
      </p:sp>
      <p:sp>
        <p:nvSpPr>
          <p:cNvPr id="3" name="عنصر نائب للمحتوى 2"/>
          <p:cNvSpPr>
            <a:spLocks noGrp="1"/>
          </p:cNvSpPr>
          <p:nvPr>
            <p:ph idx="1"/>
          </p:nvPr>
        </p:nvSpPr>
        <p:spPr>
          <a:xfrm>
            <a:off x="228600" y="1600200"/>
            <a:ext cx="8458200" cy="4953000"/>
          </a:xfrm>
        </p:spPr>
        <p:style>
          <a:lnRef idx="1">
            <a:schemeClr val="accent4"/>
          </a:lnRef>
          <a:fillRef idx="2">
            <a:schemeClr val="accent4"/>
          </a:fillRef>
          <a:effectRef idx="1">
            <a:schemeClr val="accent4"/>
          </a:effectRef>
          <a:fontRef idx="minor">
            <a:schemeClr val="dk1"/>
          </a:fontRef>
        </p:style>
        <p:txBody>
          <a:bodyPr>
            <a:noAutofit/>
          </a:bodyPr>
          <a:lstStyle/>
          <a:p>
            <a:pPr marL="0" indent="0" algn="r" rtl="1">
              <a:buNone/>
            </a:pPr>
            <a:r>
              <a:rPr lang="ar-EG" sz="4000" b="1" dirty="0">
                <a:cs typeface="PT Bold Heading" pitchFamily="2" charset="-78"/>
              </a:rPr>
              <a:t>1 – أهمية الإنتاج الإعلامي للفرد </a:t>
            </a:r>
            <a:endParaRPr lang="ar-EG" sz="4000" b="1" dirty="0" smtClean="0">
              <a:cs typeface="PT Bold Heading" pitchFamily="2" charset="-78"/>
            </a:endParaRPr>
          </a:p>
          <a:p>
            <a:pPr marL="0" indent="0" algn="r" rtl="1">
              <a:buNone/>
            </a:pPr>
            <a:r>
              <a:rPr lang="ar-EG" sz="4000" dirty="0">
                <a:cs typeface="PT Bold Heading" pitchFamily="2" charset="-78"/>
              </a:rPr>
              <a:t>تظهر أهمية الإنتاج الإعلامي من خلال علاقة الفرد بذاته باستخدام ذلك الفرد ما يبث من التليفزيون كمادة لإشباع بعض حاجاته الي التعلم والترفيه والتثقيف والاطلاع علي ما يدور من حوله ومن شان ذلك أنه يسهم في تكوين ملامح شخصية الفرد </a:t>
            </a:r>
            <a:r>
              <a:rPr lang="ar-EG" sz="4000" dirty="0" smtClean="0">
                <a:cs typeface="PT Bold Heading" pitchFamily="2" charset="-78"/>
              </a:rPr>
              <a:t>.</a:t>
            </a:r>
          </a:p>
          <a:p>
            <a:pPr marL="0" indent="0" algn="r" rtl="1">
              <a:buNone/>
            </a:pPr>
            <a:endParaRPr lang="en-US" sz="4000" dirty="0">
              <a:cs typeface="PT Bold Heading" pitchFamily="2" charset="-78"/>
            </a:endParaRPr>
          </a:p>
        </p:txBody>
      </p:sp>
    </p:spTree>
    <p:extLst>
      <p:ext uri="{BB962C8B-B14F-4D97-AF65-F5344CB8AC3E}">
        <p14:creationId xmlns:p14="http://schemas.microsoft.com/office/powerpoint/2010/main" val="447895807"/>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TotalTime>
  <Words>3604</Words>
  <Application>Microsoft Office PowerPoint</Application>
  <PresentationFormat>عرض على الشاشة (3:4)‏</PresentationFormat>
  <Paragraphs>165</Paragraphs>
  <Slides>54</Slides>
  <Notes>0</Notes>
  <HiddenSlides>0</HiddenSlides>
  <MMClips>0</MMClips>
  <ScaleCrop>false</ScaleCrop>
  <HeadingPairs>
    <vt:vector size="4" baseType="variant">
      <vt:variant>
        <vt:lpstr>نسق</vt:lpstr>
      </vt:variant>
      <vt:variant>
        <vt:i4>1</vt:i4>
      </vt:variant>
      <vt:variant>
        <vt:lpstr>عناوين الشرائح</vt:lpstr>
      </vt:variant>
      <vt:variant>
        <vt:i4>54</vt:i4>
      </vt:variant>
    </vt:vector>
  </HeadingPairs>
  <TitlesOfParts>
    <vt:vector size="55" baseType="lpstr">
      <vt:lpstr>نسق Office</vt:lpstr>
      <vt:lpstr>إنتاج البرامج الإذاعية والتليفزيونية</vt:lpstr>
      <vt:lpstr>عرض تقديمي في PowerPoint</vt:lpstr>
      <vt:lpstr>عرض تقديمي في PowerPoint</vt:lpstr>
      <vt:lpstr>مفهوم الإنتاج الإعلامي </vt:lpstr>
      <vt:lpstr>عرض تقديمي في PowerPoint</vt:lpstr>
      <vt:lpstr>مراحل عملية الإنتاج</vt:lpstr>
      <vt:lpstr>عرض تقديمي في PowerPoint</vt:lpstr>
      <vt:lpstr>  من هو المنتج الإعلامي؟  </vt:lpstr>
      <vt:lpstr>أهمية الإنتاج الإعلامي </vt:lpstr>
      <vt:lpstr>عرض تقديمي في PowerPoint</vt:lpstr>
      <vt:lpstr>2 – أهمية الإنتاج الإعلامي للمجتمع </vt:lpstr>
      <vt:lpstr>3 – أهمية الإنتاج الإعلامي للدولة </vt:lpstr>
      <vt:lpstr>عرض تقديمي في PowerPoint</vt:lpstr>
      <vt:lpstr>نظم الإنتاج الإعلامي </vt:lpstr>
      <vt:lpstr>عرض تقديمي في PowerPoint</vt:lpstr>
      <vt:lpstr>عناصر الإنتاج الإعلامي :</vt:lpstr>
      <vt:lpstr>خطوات الإنتاج الإعلامى </vt:lpstr>
      <vt:lpstr> 2- تحديد هدف الإنتاج الإعلامي :  </vt:lpstr>
      <vt:lpstr>3- تحديد القائمين بالاتصال :</vt:lpstr>
      <vt:lpstr>4- تحديد الرسالة الإعلامية</vt:lpstr>
      <vt:lpstr>5- تحديد الوسيلة ومدي انتشارها</vt:lpstr>
      <vt:lpstr>عرض تقديمي في PowerPoint</vt:lpstr>
      <vt:lpstr>عرض تقديمي في PowerPoint</vt:lpstr>
      <vt:lpstr>عرض تقديمي في PowerPoint</vt:lpstr>
      <vt:lpstr>عرض تقديمي في PowerPoint</vt:lpstr>
      <vt:lpstr> إنتـاج برامـج الراديــــو </vt:lpstr>
      <vt:lpstr> عناصر الإنتاج الإذاعي: </vt:lpstr>
      <vt:lpstr> مصادر الصوت في الإذاعة : </vt:lpstr>
      <vt:lpstr>أهم الشخصيات العاملة في إنتاج البرامج بالإذاعة</vt:lpstr>
      <vt:lpstr>مراحل إنتاج برامج الراديو </vt:lpstr>
      <vt:lpstr>1 - مرحلة تحديد الأهداف والأدوار والجمهور </vt:lpstr>
      <vt:lpstr>2 – مرحلة الإعداد </vt:lpstr>
      <vt:lpstr>عرض تقديمي في PowerPoint</vt:lpstr>
      <vt:lpstr>3 – مرحلة التدريب </vt:lpstr>
      <vt:lpstr>عرض تقديمي في PowerPoint</vt:lpstr>
      <vt:lpstr>4 – مرحلة المونتاج </vt:lpstr>
      <vt:lpstr>عرض تقديمي في PowerPoint</vt:lpstr>
      <vt:lpstr>عرض تقديمي في PowerPoint</vt:lpstr>
      <vt:lpstr>عملية المونتاج فى الراديو</vt:lpstr>
      <vt:lpstr>المونتاج القهرى </vt:lpstr>
      <vt:lpstr>العناصر الفنية لإنتاج برامج الراديو </vt:lpstr>
      <vt:lpstr>العناصر الصوتية</vt:lpstr>
      <vt:lpstr>عوامل وخصائص الأداء السليم امام الميكرفون</vt:lpstr>
      <vt:lpstr>عرض تقديمي في PowerPoint</vt:lpstr>
      <vt:lpstr>عرض تقديمي في PowerPoint</vt:lpstr>
      <vt:lpstr>2 - الموسيقى</vt:lpstr>
      <vt:lpstr>عرض تقديمي في PowerPoint</vt:lpstr>
      <vt:lpstr>وظائف الموسيقي</vt:lpstr>
      <vt:lpstr>عرض تقديمي في PowerPoint</vt:lpstr>
      <vt:lpstr>عرض تقديمي في PowerPoint</vt:lpstr>
      <vt:lpstr>3 - المؤثرات الصوتية</vt:lpstr>
      <vt:lpstr>وظائف المؤثرات الصوتية</vt:lpstr>
      <vt:lpstr>شروط المؤثرات الصوتية</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إنتاج البرامج الإذاعية والتليفزيونية</dc:title>
  <dc:creator>Dr. Mohamed</dc:creator>
  <cp:lastModifiedBy>Dr. Mohamed</cp:lastModifiedBy>
  <cp:revision>28</cp:revision>
  <dcterms:created xsi:type="dcterms:W3CDTF">2020-02-08T20:30:31Z</dcterms:created>
  <dcterms:modified xsi:type="dcterms:W3CDTF">2020-02-22T12:25:35Z</dcterms:modified>
</cp:coreProperties>
</file>